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90"/>
  </p:notesMasterIdLst>
  <p:sldIdLst>
    <p:sldId id="262" r:id="rId5"/>
    <p:sldId id="500" r:id="rId6"/>
    <p:sldId id="520" r:id="rId7"/>
    <p:sldId id="521" r:id="rId8"/>
    <p:sldId id="522" r:id="rId9"/>
    <p:sldId id="523" r:id="rId10"/>
    <p:sldId id="524" r:id="rId11"/>
    <p:sldId id="501" r:id="rId12"/>
    <p:sldId id="525" r:id="rId13"/>
    <p:sldId id="526" r:id="rId14"/>
    <p:sldId id="527" r:id="rId15"/>
    <p:sldId id="528" r:id="rId16"/>
    <p:sldId id="502" r:id="rId17"/>
    <p:sldId id="555" r:id="rId18"/>
    <p:sldId id="556" r:id="rId19"/>
    <p:sldId id="557" r:id="rId20"/>
    <p:sldId id="558" r:id="rId21"/>
    <p:sldId id="559" r:id="rId22"/>
    <p:sldId id="529" r:id="rId23"/>
    <p:sldId id="530" r:id="rId24"/>
    <p:sldId id="531" r:id="rId25"/>
    <p:sldId id="532" r:id="rId26"/>
    <p:sldId id="533" r:id="rId27"/>
    <p:sldId id="538" r:id="rId28"/>
    <p:sldId id="535" r:id="rId29"/>
    <p:sldId id="536" r:id="rId30"/>
    <p:sldId id="537" r:id="rId31"/>
    <p:sldId id="539" r:id="rId32"/>
    <p:sldId id="540" r:id="rId33"/>
    <p:sldId id="541" r:id="rId34"/>
    <p:sldId id="542" r:id="rId35"/>
    <p:sldId id="543" r:id="rId36"/>
    <p:sldId id="544" r:id="rId37"/>
    <p:sldId id="545" r:id="rId38"/>
    <p:sldId id="546" r:id="rId39"/>
    <p:sldId id="547" r:id="rId40"/>
    <p:sldId id="548" r:id="rId41"/>
    <p:sldId id="549" r:id="rId42"/>
    <p:sldId id="550" r:id="rId43"/>
    <p:sldId id="551" r:id="rId44"/>
    <p:sldId id="552" r:id="rId45"/>
    <p:sldId id="553" r:id="rId46"/>
    <p:sldId id="554" r:id="rId47"/>
    <p:sldId id="503" r:id="rId48"/>
    <p:sldId id="560" r:id="rId49"/>
    <p:sldId id="561" r:id="rId50"/>
    <p:sldId id="562" r:id="rId51"/>
    <p:sldId id="563" r:id="rId52"/>
    <p:sldId id="564" r:id="rId53"/>
    <p:sldId id="504" r:id="rId54"/>
    <p:sldId id="565" r:id="rId55"/>
    <p:sldId id="566" r:id="rId56"/>
    <p:sldId id="567" r:id="rId57"/>
    <p:sldId id="569" r:id="rId58"/>
    <p:sldId id="570" r:id="rId59"/>
    <p:sldId id="571" r:id="rId60"/>
    <p:sldId id="572" r:id="rId61"/>
    <p:sldId id="573" r:id="rId62"/>
    <p:sldId id="574" r:id="rId63"/>
    <p:sldId id="576" r:id="rId64"/>
    <p:sldId id="577" r:id="rId65"/>
    <p:sldId id="578" r:id="rId66"/>
    <p:sldId id="579" r:id="rId67"/>
    <p:sldId id="580" r:id="rId68"/>
    <p:sldId id="581" r:id="rId69"/>
    <p:sldId id="582" r:id="rId70"/>
    <p:sldId id="515" r:id="rId71"/>
    <p:sldId id="583" r:id="rId72"/>
    <p:sldId id="584" r:id="rId73"/>
    <p:sldId id="505" r:id="rId74"/>
    <p:sldId id="585" r:id="rId75"/>
    <p:sldId id="586" r:id="rId76"/>
    <p:sldId id="587" r:id="rId77"/>
    <p:sldId id="588" r:id="rId78"/>
    <p:sldId id="589" r:id="rId79"/>
    <p:sldId id="591" r:id="rId80"/>
    <p:sldId id="590" r:id="rId81"/>
    <p:sldId id="592" r:id="rId82"/>
    <p:sldId id="519" r:id="rId83"/>
    <p:sldId id="506" r:id="rId84"/>
    <p:sldId id="593" r:id="rId85"/>
    <p:sldId id="594" r:id="rId86"/>
    <p:sldId id="595" r:id="rId87"/>
    <p:sldId id="596" r:id="rId88"/>
    <p:sldId id="597" r:id="rId89"/>
  </p:sldIdLst>
  <p:sldSz cx="9144000" cy="6858000" type="screen4x3"/>
  <p:notesSz cx="6805613" cy="9939338"/>
  <p:custDataLst>
    <p:tags r:id="rId9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120C"/>
    <a:srgbClr val="3C1053"/>
    <a:srgbClr val="3D3935"/>
    <a:srgbClr val="8C85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36" autoAdjust="0"/>
    <p:restoredTop sz="94806"/>
  </p:normalViewPr>
  <p:slideViewPr>
    <p:cSldViewPr snapToGrid="0">
      <p:cViewPr>
        <p:scale>
          <a:sx n="66" d="100"/>
          <a:sy n="66" d="100"/>
        </p:scale>
        <p:origin x="1793" y="15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4939" y="0"/>
            <a:ext cx="2949099" cy="498693"/>
          </a:xfrm>
          <a:prstGeom prst="rect">
            <a:avLst/>
          </a:prstGeom>
        </p:spPr>
        <p:txBody>
          <a:bodyPr vert="horz" lIns="91440" tIns="45720" rIns="91440" bIns="45720" rtlCol="0"/>
          <a:lstStyle>
            <a:lvl1pPr algn="r">
              <a:defRPr sz="1200"/>
            </a:lvl1pPr>
          </a:lstStyle>
          <a:p>
            <a:fld id="{6F69E031-7821-4947-9A91-EC03C15F7566}" type="datetimeFigureOut">
              <a:rPr lang="en-AU" smtClean="0"/>
              <a:t>27/08/2024</a:t>
            </a:fld>
            <a:endParaRPr lang="en-AU"/>
          </a:p>
        </p:txBody>
      </p:sp>
      <p:sp>
        <p:nvSpPr>
          <p:cNvPr id="4" name="Slide Image Placeholder 3"/>
          <p:cNvSpPr>
            <a:spLocks noGrp="1" noRot="1" noChangeAspect="1"/>
          </p:cNvSpPr>
          <p:nvPr>
            <p:ph type="sldImg" idx="2"/>
          </p:nvPr>
        </p:nvSpPr>
        <p:spPr>
          <a:xfrm>
            <a:off x="1166813" y="1243013"/>
            <a:ext cx="4471987" cy="33543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0562" y="4783307"/>
            <a:ext cx="5444490" cy="3913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40647"/>
            <a:ext cx="2949099" cy="49869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4939" y="9440647"/>
            <a:ext cx="2949099" cy="498692"/>
          </a:xfrm>
          <a:prstGeom prst="rect">
            <a:avLst/>
          </a:prstGeom>
        </p:spPr>
        <p:txBody>
          <a:bodyPr vert="horz" lIns="91440" tIns="45720" rIns="91440" bIns="45720" rtlCol="0" anchor="b"/>
          <a:lstStyle>
            <a:lvl1pPr algn="r">
              <a:defRPr sz="1200"/>
            </a:lvl1pPr>
          </a:lstStyle>
          <a:p>
            <a:fld id="{4C98A5C1-1CB9-4F08-9AE0-90C38B1EBB91}" type="slidenum">
              <a:rPr lang="en-AU" smtClean="0"/>
              <a:t>‹#›</a:t>
            </a:fld>
            <a:endParaRPr lang="en-AU"/>
          </a:p>
        </p:txBody>
      </p:sp>
    </p:spTree>
    <p:extLst>
      <p:ext uri="{BB962C8B-B14F-4D97-AF65-F5344CB8AC3E}">
        <p14:creationId xmlns:p14="http://schemas.microsoft.com/office/powerpoint/2010/main" val="1452559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48" name="Rectangle 47"/>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p:cNvGrpSpPr>
            <a:grpSpLocks noChangeAspect="1"/>
          </p:cNvGrpSpPr>
          <p:nvPr userDrawn="1"/>
        </p:nvGrpSpPr>
        <p:grpSpPr bwMode="auto">
          <a:xfrm>
            <a:off x="0" y="-3175"/>
            <a:ext cx="9144227" cy="6861175"/>
            <a:chOff x="5" y="-2"/>
            <a:chExt cx="5750" cy="4322"/>
          </a:xfrm>
        </p:grpSpPr>
        <p:sp>
          <p:nvSpPr>
            <p:cNvPr id="6" name="AutoShape 3"/>
            <p:cNvSpPr>
              <a:spLocks noChangeAspect="1" noChangeArrowheads="1" noTextEdit="1"/>
            </p:cNvSpPr>
            <p:nvPr userDrawn="1"/>
          </p:nvSpPr>
          <p:spPr bwMode="auto">
            <a:xfrm>
              <a:off x="5" y="0"/>
              <a:ext cx="5750" cy="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7" name="Freeform 5"/>
            <p:cNvSpPr>
              <a:spLocks/>
            </p:cNvSpPr>
            <p:nvPr userDrawn="1"/>
          </p:nvSpPr>
          <p:spPr bwMode="auto">
            <a:xfrm>
              <a:off x="5" y="288"/>
              <a:ext cx="2875" cy="1871"/>
            </a:xfrm>
            <a:custGeom>
              <a:avLst/>
              <a:gdLst>
                <a:gd name="T0" fmla="*/ 2875 w 2875"/>
                <a:gd name="T1" fmla="*/ 0 h 1871"/>
                <a:gd name="T2" fmla="*/ 2875 w 2875"/>
                <a:gd name="T3" fmla="*/ 1871 h 1871"/>
                <a:gd name="T4" fmla="*/ 0 w 2875"/>
                <a:gd name="T5" fmla="*/ 1871 h 1871"/>
                <a:gd name="T6" fmla="*/ 0 w 2875"/>
                <a:gd name="T7" fmla="*/ 0 h 1871"/>
                <a:gd name="T8" fmla="*/ 2875 w 2875"/>
                <a:gd name="T9" fmla="*/ 0 h 1871"/>
                <a:gd name="T10" fmla="*/ 2875 w 2875"/>
                <a:gd name="T11" fmla="*/ 0 h 1871"/>
              </a:gdLst>
              <a:ahLst/>
              <a:cxnLst>
                <a:cxn ang="0">
                  <a:pos x="T0" y="T1"/>
                </a:cxn>
                <a:cxn ang="0">
                  <a:pos x="T2" y="T3"/>
                </a:cxn>
                <a:cxn ang="0">
                  <a:pos x="T4" y="T5"/>
                </a:cxn>
                <a:cxn ang="0">
                  <a:pos x="T6" y="T7"/>
                </a:cxn>
                <a:cxn ang="0">
                  <a:pos x="T8" y="T9"/>
                </a:cxn>
                <a:cxn ang="0">
                  <a:pos x="T10" y="T11"/>
                </a:cxn>
              </a:cxnLst>
              <a:rect l="0" t="0" r="r" b="b"/>
              <a:pathLst>
                <a:path w="2875" h="1871">
                  <a:moveTo>
                    <a:pt x="2875" y="0"/>
                  </a:moveTo>
                  <a:lnTo>
                    <a:pt x="2875" y="1871"/>
                  </a:lnTo>
                  <a:lnTo>
                    <a:pt x="0" y="1871"/>
                  </a:lnTo>
                  <a:lnTo>
                    <a:pt x="0" y="0"/>
                  </a:lnTo>
                  <a:lnTo>
                    <a:pt x="2875" y="0"/>
                  </a:lnTo>
                  <a:lnTo>
                    <a:pt x="2875" y="0"/>
                  </a:lnTo>
                  <a:close/>
                </a:path>
              </a:pathLst>
            </a:custGeom>
            <a:solidFill>
              <a:srgbClr val="3D39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6"/>
            <p:cNvSpPr>
              <a:spLocks/>
            </p:cNvSpPr>
            <p:nvPr userDrawn="1"/>
          </p:nvSpPr>
          <p:spPr bwMode="auto">
            <a:xfrm>
              <a:off x="2880" y="2159"/>
              <a:ext cx="2875" cy="2159"/>
            </a:xfrm>
            <a:custGeom>
              <a:avLst/>
              <a:gdLst>
                <a:gd name="T0" fmla="*/ 2875 w 2875"/>
                <a:gd name="T1" fmla="*/ 0 h 2159"/>
                <a:gd name="T2" fmla="*/ 2875 w 2875"/>
                <a:gd name="T3" fmla="*/ 1869 h 2159"/>
                <a:gd name="T4" fmla="*/ 290 w 2875"/>
                <a:gd name="T5" fmla="*/ 1869 h 2159"/>
                <a:gd name="T6" fmla="*/ 0 w 2875"/>
                <a:gd name="T7" fmla="*/ 2159 h 2159"/>
                <a:gd name="T8" fmla="*/ 0 w 2875"/>
                <a:gd name="T9" fmla="*/ 0 h 2159"/>
                <a:gd name="T10" fmla="*/ 2875 w 2875"/>
                <a:gd name="T11" fmla="*/ 0 h 2159"/>
                <a:gd name="T12" fmla="*/ 2875 w 2875"/>
                <a:gd name="T13" fmla="*/ 0 h 2159"/>
              </a:gdLst>
              <a:ahLst/>
              <a:cxnLst>
                <a:cxn ang="0">
                  <a:pos x="T0" y="T1"/>
                </a:cxn>
                <a:cxn ang="0">
                  <a:pos x="T2" y="T3"/>
                </a:cxn>
                <a:cxn ang="0">
                  <a:pos x="T4" y="T5"/>
                </a:cxn>
                <a:cxn ang="0">
                  <a:pos x="T6" y="T7"/>
                </a:cxn>
                <a:cxn ang="0">
                  <a:pos x="T8" y="T9"/>
                </a:cxn>
                <a:cxn ang="0">
                  <a:pos x="T10" y="T11"/>
                </a:cxn>
                <a:cxn ang="0">
                  <a:pos x="T12" y="T13"/>
                </a:cxn>
              </a:cxnLst>
              <a:rect l="0" t="0" r="r" b="b"/>
              <a:pathLst>
                <a:path w="2875" h="2159">
                  <a:moveTo>
                    <a:pt x="2875" y="0"/>
                  </a:moveTo>
                  <a:lnTo>
                    <a:pt x="2875" y="1869"/>
                  </a:lnTo>
                  <a:lnTo>
                    <a:pt x="290" y="1869"/>
                  </a:lnTo>
                  <a:lnTo>
                    <a:pt x="0" y="2159"/>
                  </a:lnTo>
                  <a:lnTo>
                    <a:pt x="0" y="0"/>
                  </a:lnTo>
                  <a:lnTo>
                    <a:pt x="2875" y="0"/>
                  </a:lnTo>
                  <a:lnTo>
                    <a:pt x="2875" y="0"/>
                  </a:lnTo>
                  <a:close/>
                </a:path>
              </a:pathLst>
            </a:custGeom>
            <a:solidFill>
              <a:srgbClr val="F212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2" name="Freeform 7"/>
            <p:cNvSpPr>
              <a:spLocks/>
            </p:cNvSpPr>
            <p:nvPr userDrawn="1"/>
          </p:nvSpPr>
          <p:spPr bwMode="auto">
            <a:xfrm>
              <a:off x="5" y="2159"/>
              <a:ext cx="2875" cy="2155"/>
            </a:xfrm>
            <a:custGeom>
              <a:avLst/>
              <a:gdLst>
                <a:gd name="T0" fmla="*/ 2875 w 2875"/>
                <a:gd name="T1" fmla="*/ 0 h 2155"/>
                <a:gd name="T2" fmla="*/ 2875 w 2875"/>
                <a:gd name="T3" fmla="*/ 2155 h 2155"/>
                <a:gd name="T4" fmla="*/ 0 w 2875"/>
                <a:gd name="T5" fmla="*/ 2155 h 2155"/>
                <a:gd name="T6" fmla="*/ 0 w 2875"/>
                <a:gd name="T7" fmla="*/ 0 h 2155"/>
                <a:gd name="T8" fmla="*/ 2875 w 2875"/>
                <a:gd name="T9" fmla="*/ 0 h 2155"/>
                <a:gd name="T10" fmla="*/ 2875 w 2875"/>
                <a:gd name="T11" fmla="*/ 0 h 2155"/>
              </a:gdLst>
              <a:ahLst/>
              <a:cxnLst>
                <a:cxn ang="0">
                  <a:pos x="T0" y="T1"/>
                </a:cxn>
                <a:cxn ang="0">
                  <a:pos x="T2" y="T3"/>
                </a:cxn>
                <a:cxn ang="0">
                  <a:pos x="T4" y="T5"/>
                </a:cxn>
                <a:cxn ang="0">
                  <a:pos x="T6" y="T7"/>
                </a:cxn>
                <a:cxn ang="0">
                  <a:pos x="T8" y="T9"/>
                </a:cxn>
                <a:cxn ang="0">
                  <a:pos x="T10" y="T11"/>
                </a:cxn>
              </a:cxnLst>
              <a:rect l="0" t="0" r="r" b="b"/>
              <a:pathLst>
                <a:path w="2875" h="2155">
                  <a:moveTo>
                    <a:pt x="2875" y="0"/>
                  </a:moveTo>
                  <a:lnTo>
                    <a:pt x="2875" y="2155"/>
                  </a:lnTo>
                  <a:lnTo>
                    <a:pt x="0" y="2155"/>
                  </a:lnTo>
                  <a:lnTo>
                    <a:pt x="0" y="0"/>
                  </a:lnTo>
                  <a:lnTo>
                    <a:pt x="2875" y="0"/>
                  </a:lnTo>
                  <a:lnTo>
                    <a:pt x="2875" y="0"/>
                  </a:lnTo>
                  <a:close/>
                </a:path>
              </a:pathLst>
            </a:custGeom>
            <a:solidFill>
              <a:srgbClr val="8C857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4" name="Freeform 8"/>
            <p:cNvSpPr>
              <a:spLocks/>
            </p:cNvSpPr>
            <p:nvPr userDrawn="1"/>
          </p:nvSpPr>
          <p:spPr bwMode="auto">
            <a:xfrm>
              <a:off x="2880" y="-2"/>
              <a:ext cx="2875" cy="2161"/>
            </a:xfrm>
            <a:custGeom>
              <a:avLst/>
              <a:gdLst>
                <a:gd name="T0" fmla="*/ 2875 w 2875"/>
                <a:gd name="T1" fmla="*/ 0 h 2161"/>
                <a:gd name="T2" fmla="*/ 2875 w 2875"/>
                <a:gd name="T3" fmla="*/ 2161 h 2161"/>
                <a:gd name="T4" fmla="*/ 0 w 2875"/>
                <a:gd name="T5" fmla="*/ 2161 h 2161"/>
                <a:gd name="T6" fmla="*/ 0 w 2875"/>
                <a:gd name="T7" fmla="*/ 290 h 2161"/>
                <a:gd name="T8" fmla="*/ 290 w 2875"/>
                <a:gd name="T9" fmla="*/ 0 h 2161"/>
                <a:gd name="T10" fmla="*/ 2875 w 2875"/>
                <a:gd name="T11" fmla="*/ 0 h 2161"/>
                <a:gd name="T12" fmla="*/ 2875 w 2875"/>
                <a:gd name="T13" fmla="*/ 0 h 2161"/>
              </a:gdLst>
              <a:ahLst/>
              <a:cxnLst>
                <a:cxn ang="0">
                  <a:pos x="T0" y="T1"/>
                </a:cxn>
                <a:cxn ang="0">
                  <a:pos x="T2" y="T3"/>
                </a:cxn>
                <a:cxn ang="0">
                  <a:pos x="T4" y="T5"/>
                </a:cxn>
                <a:cxn ang="0">
                  <a:pos x="T6" y="T7"/>
                </a:cxn>
                <a:cxn ang="0">
                  <a:pos x="T8" y="T9"/>
                </a:cxn>
                <a:cxn ang="0">
                  <a:pos x="T10" y="T11"/>
                </a:cxn>
                <a:cxn ang="0">
                  <a:pos x="T12" y="T13"/>
                </a:cxn>
              </a:cxnLst>
              <a:rect l="0" t="0" r="r" b="b"/>
              <a:pathLst>
                <a:path w="2875" h="2161">
                  <a:moveTo>
                    <a:pt x="2875" y="0"/>
                  </a:moveTo>
                  <a:lnTo>
                    <a:pt x="2875" y="2161"/>
                  </a:lnTo>
                  <a:lnTo>
                    <a:pt x="0" y="2161"/>
                  </a:lnTo>
                  <a:lnTo>
                    <a:pt x="0" y="290"/>
                  </a:lnTo>
                  <a:lnTo>
                    <a:pt x="290" y="0"/>
                  </a:lnTo>
                  <a:lnTo>
                    <a:pt x="2875" y="0"/>
                  </a:lnTo>
                  <a:lnTo>
                    <a:pt x="2875"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2" name="Title 1"/>
          <p:cNvSpPr>
            <a:spLocks noGrp="1"/>
          </p:cNvSpPr>
          <p:nvPr>
            <p:ph type="ctrTitle" hasCustomPrompt="1"/>
          </p:nvPr>
        </p:nvSpPr>
        <p:spPr>
          <a:xfrm>
            <a:off x="5003513" y="1366463"/>
            <a:ext cx="3770617" cy="1137024"/>
          </a:xfrm>
        </p:spPr>
        <p:txBody>
          <a:bodyPr anchor="b">
            <a:normAutofit/>
          </a:bodyPr>
          <a:lstStyle>
            <a:lvl1pPr algn="l">
              <a:defRPr sz="3860" b="1">
                <a:solidFill>
                  <a:schemeClr val="bg1"/>
                </a:solidFill>
                <a:latin typeface="Arial" panose="020B0604020202020204" pitchFamily="34" charset="0"/>
                <a:cs typeface="Arial" panose="020B0604020202020204" pitchFamily="34" charset="0"/>
              </a:defRPr>
            </a:lvl1pPr>
          </a:lstStyle>
          <a:p>
            <a:r>
              <a:rPr lang="en-US" dirty="0"/>
              <a:t>Heading</a:t>
            </a:r>
          </a:p>
        </p:txBody>
      </p:sp>
      <p:sp>
        <p:nvSpPr>
          <p:cNvPr id="3" name="Subtitle 2"/>
          <p:cNvSpPr>
            <a:spLocks noGrp="1"/>
          </p:cNvSpPr>
          <p:nvPr>
            <p:ph type="subTitle" idx="1" hasCustomPrompt="1"/>
          </p:nvPr>
        </p:nvSpPr>
        <p:spPr>
          <a:xfrm>
            <a:off x="5003513" y="2503487"/>
            <a:ext cx="3770617" cy="599309"/>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p:ph type="body" sz="quarter" idx="10" hasCustomPrompt="1"/>
          </p:nvPr>
        </p:nvSpPr>
        <p:spPr>
          <a:xfrm>
            <a:off x="5003800" y="39449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p:ph type="body" sz="quarter" idx="11" hasCustomPrompt="1"/>
          </p:nvPr>
        </p:nvSpPr>
        <p:spPr>
          <a:xfrm>
            <a:off x="5003800" y="42398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11" name="Picture Placeholder 10"/>
          <p:cNvSpPr>
            <a:spLocks noGrp="1"/>
          </p:cNvSpPr>
          <p:nvPr>
            <p:ph type="pic" sz="quarter" idx="12"/>
          </p:nvPr>
        </p:nvSpPr>
        <p:spPr>
          <a:xfrm>
            <a:off x="0" y="469901"/>
            <a:ext cx="4565649" cy="2952750"/>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sp>
        <p:nvSpPr>
          <p:cNvPr id="13" name="Picture Placeholder 10"/>
          <p:cNvSpPr>
            <a:spLocks noGrp="1"/>
          </p:cNvSpPr>
          <p:nvPr>
            <p:ph type="pic" sz="quarter" idx="13"/>
          </p:nvPr>
        </p:nvSpPr>
        <p:spPr>
          <a:xfrm>
            <a:off x="0" y="3422650"/>
            <a:ext cx="4565649" cy="3435349"/>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pic>
        <p:nvPicPr>
          <p:cNvPr id="49" name="Picture 4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3777774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in with no logo">
    <p:spTree>
      <p:nvGrpSpPr>
        <p:cNvPr id="1" name=""/>
        <p:cNvGrpSpPr/>
        <p:nvPr/>
      </p:nvGrpSpPr>
      <p:grpSpPr>
        <a:xfrm>
          <a:off x="0" y="0"/>
          <a:ext cx="0" cy="0"/>
          <a:chOff x="0" y="0"/>
          <a:chExt cx="0" cy="0"/>
        </a:xfrm>
      </p:grpSpPr>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Rectangle 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07940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36023-9DC1-0848-98E4-41152BE775A4}"/>
              </a:ext>
            </a:extLst>
          </p:cNvPr>
          <p:cNvSpPr>
            <a:spLocks noGrp="1"/>
          </p:cNvSpPr>
          <p:nvPr>
            <p:ph type="dt" sz="half" idx="10"/>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06E13A7D-F62D-5645-896A-F6D2148ED84F}"/>
              </a:ext>
            </a:extLst>
          </p:cNvPr>
          <p:cNvSpPr>
            <a:spLocks noGrp="1"/>
          </p:cNvSpPr>
          <p:nvPr>
            <p:ph type="sldNum" sz="quarter" idx="11"/>
          </p:nvPr>
        </p:nvSpPr>
        <p:spPr/>
        <p:txBody>
          <a:bodyPr/>
          <a:lstStyle>
            <a:lvl1pPr>
              <a:defRPr/>
            </a:lvl1pPr>
          </a:lstStyle>
          <a:p>
            <a:pPr>
              <a:defRPr/>
            </a:pPr>
            <a:fld id="{52BAE153-106A-054D-8D30-6B13A2BC7148}" type="slidenum">
              <a:rPr lang="en-US" altLang="en-US"/>
              <a:pPr>
                <a:defRPr/>
              </a:pPr>
              <a:t>‹#›</a:t>
            </a:fld>
            <a:endParaRPr lang="en-US" altLang="en-US"/>
          </a:p>
        </p:txBody>
      </p:sp>
    </p:spTree>
    <p:extLst>
      <p:ext uri="{BB962C8B-B14F-4D97-AF65-F5344CB8AC3E}">
        <p14:creationId xmlns:p14="http://schemas.microsoft.com/office/powerpoint/2010/main" val="124631104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co-branded">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userDrawn="1">
            <p:ph type="title" hasCustomPrompt="1"/>
          </p:nvPr>
        </p:nvSpPr>
        <p:spPr>
          <a:xfrm>
            <a:off x="873125" y="2658154"/>
            <a:ext cx="3867150" cy="580346"/>
          </a:xfrm>
        </p:spPr>
        <p:txBody>
          <a:bodyPr anchor="b">
            <a:noAutofit/>
          </a:bodyPr>
          <a:lstStyle>
            <a:lvl1pPr>
              <a:defRPr sz="386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7" name="Subtitle 2"/>
          <p:cNvSpPr>
            <a:spLocks noGrp="1"/>
          </p:cNvSpPr>
          <p:nvPr userDrawn="1">
            <p:ph type="subTitle" idx="1" hasCustomPrompt="1"/>
          </p:nvPr>
        </p:nvSpPr>
        <p:spPr>
          <a:xfrm>
            <a:off x="873125" y="3652838"/>
            <a:ext cx="3867150" cy="447675"/>
          </a:xfrm>
        </p:spPr>
        <p:txBody>
          <a:bodyPr anchor="b">
            <a:noAutofit/>
          </a:bodyPr>
          <a:lstStyle>
            <a:lvl1pPr marL="0" indent="0" algn="l">
              <a:buNone/>
              <a:defRPr sz="1863">
                <a:solidFill>
                  <a:srgbClr val="3D3935"/>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userDrawn="1">
            <p:ph type="body" sz="quarter" idx="10" hasCustomPrompt="1"/>
          </p:nvPr>
        </p:nvSpPr>
        <p:spPr>
          <a:xfrm>
            <a:off x="873125" y="5316538"/>
            <a:ext cx="3770313" cy="294882"/>
          </a:xfrm>
        </p:spPr>
        <p:txBody>
          <a:bodyPr>
            <a:normAutofit/>
          </a:bodyPr>
          <a:lstStyle>
            <a:lvl1pPr marL="0" indent="0">
              <a:buNone/>
              <a:defRPr sz="1597" b="1" baseline="0">
                <a:solidFill>
                  <a:srgbClr val="3D3935"/>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userDrawn="1">
            <p:ph type="body" sz="quarter" idx="11" hasCustomPrompt="1"/>
          </p:nvPr>
        </p:nvSpPr>
        <p:spPr>
          <a:xfrm>
            <a:off x="873125" y="5611420"/>
            <a:ext cx="3770313" cy="328773"/>
          </a:xfrm>
        </p:spPr>
        <p:txBody>
          <a:bodyPr>
            <a:normAutofit/>
          </a:bodyPr>
          <a:lstStyle>
            <a:lvl1pPr marL="0" indent="0">
              <a:buNone/>
              <a:defRPr sz="1597" baseline="0">
                <a:solidFill>
                  <a:srgbClr val="3D3935"/>
                </a:solidFill>
                <a:latin typeface="Arial" panose="020B0604020202020204" pitchFamily="34" charset="0"/>
                <a:cs typeface="Arial" panose="020B0604020202020204" pitchFamily="34" charset="0"/>
              </a:defRPr>
            </a:lvl1pPr>
          </a:lstStyle>
          <a:p>
            <a:pPr lvl="0"/>
            <a:r>
              <a:rPr lang="en-AU" dirty="0"/>
              <a:t>Date</a:t>
            </a:r>
          </a:p>
        </p:txBody>
      </p:sp>
      <p:sp>
        <p:nvSpPr>
          <p:cNvPr id="44" name="Picture Placeholder 85"/>
          <p:cNvSpPr>
            <a:spLocks noGrp="1"/>
          </p:cNvSpPr>
          <p:nvPr userDrawn="1">
            <p:ph type="pic" sz="quarter" idx="13" hasCustomPrompt="1"/>
          </p:nvPr>
        </p:nvSpPr>
        <p:spPr>
          <a:xfrm>
            <a:off x="6639194" y="2653276"/>
            <a:ext cx="1766125" cy="502731"/>
          </a:xfrm>
        </p:spPr>
        <p:txBody>
          <a:bodyPr/>
          <a:lstStyle>
            <a:lvl1pPr marL="0" indent="0">
              <a:buNone/>
              <a:defRPr sz="1200">
                <a:solidFill>
                  <a:srgbClr val="3D3935"/>
                </a:solidFill>
                <a:latin typeface="Arial" panose="020B0604020202020204" pitchFamily="34" charset="0"/>
                <a:cs typeface="Arial" panose="020B0604020202020204" pitchFamily="34" charset="0"/>
              </a:defRPr>
            </a:lvl1pPr>
          </a:lstStyle>
          <a:p>
            <a:r>
              <a:rPr lang="en-US" dirty="0"/>
              <a:t>Drag co-branded logo to placeholder or click icon to add</a:t>
            </a:r>
            <a:endParaRPr lang="en-AU" dirty="0"/>
          </a:p>
        </p:txBody>
      </p:sp>
      <p:pic>
        <p:nvPicPr>
          <p:cNvPr id="43" name="Picture 4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0000" y="5760000"/>
            <a:ext cx="1375200" cy="810128"/>
          </a:xfrm>
          <a:prstGeom prst="rect">
            <a:avLst/>
          </a:prstGeom>
        </p:spPr>
      </p:pic>
    </p:spTree>
    <p:extLst>
      <p:ext uri="{BB962C8B-B14F-4D97-AF65-F5344CB8AC3E}">
        <p14:creationId xmlns:p14="http://schemas.microsoft.com/office/powerpoint/2010/main" val="3178878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4" name="Rectangle 4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utoShape 3"/>
          <p:cNvSpPr>
            <a:spLocks noChangeAspect="1" noChangeArrowheads="1" noTextEdit="1"/>
          </p:cNvSpPr>
          <p:nvPr userDrawn="1"/>
        </p:nvSpPr>
        <p:spPr bwMode="auto">
          <a:xfrm>
            <a:off x="0" y="0"/>
            <a:ext cx="9144227"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6" name="Freeform 5"/>
          <p:cNvSpPr>
            <a:spLocks/>
          </p:cNvSpPr>
          <p:nvPr userDrawn="1"/>
        </p:nvSpPr>
        <p:spPr bwMode="auto">
          <a:xfrm>
            <a:off x="0" y="457200"/>
            <a:ext cx="4572114" cy="6388100"/>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8C857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7" name="Freeform 6"/>
          <p:cNvSpPr>
            <a:spLocks/>
          </p:cNvSpPr>
          <p:nvPr userDrawn="1"/>
        </p:nvSpPr>
        <p:spPr bwMode="auto">
          <a:xfrm>
            <a:off x="4572114" y="-3175"/>
            <a:ext cx="4572114" cy="6858000"/>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1" name="Title 1"/>
          <p:cNvSpPr>
            <a:spLocks noGrp="1"/>
          </p:cNvSpPr>
          <p:nvPr userDrawn="1">
            <p:ph type="title" hasCustomPrompt="1"/>
          </p:nvPr>
        </p:nvSpPr>
        <p:spPr>
          <a:xfrm>
            <a:off x="5038725" y="2848654"/>
            <a:ext cx="3867150" cy="580346"/>
          </a:xfrm>
        </p:spPr>
        <p:txBody>
          <a:bodyPr anchor="b">
            <a:noAutofit/>
          </a:bodyPr>
          <a:lstStyle>
            <a:lvl1pPr>
              <a:defRPr sz="3860" b="1">
                <a:solidFill>
                  <a:schemeClr val="bg1"/>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2" name="Subtitle 2"/>
          <p:cNvSpPr>
            <a:spLocks noGrp="1"/>
          </p:cNvSpPr>
          <p:nvPr userDrawn="1">
            <p:ph type="subTitle" idx="1" hasCustomPrompt="1"/>
          </p:nvPr>
        </p:nvSpPr>
        <p:spPr>
          <a:xfrm>
            <a:off x="5038725" y="3652838"/>
            <a:ext cx="3867150" cy="447675"/>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3" name="Text Placeholder 7"/>
          <p:cNvSpPr>
            <a:spLocks noGrp="1"/>
          </p:cNvSpPr>
          <p:nvPr userDrawn="1">
            <p:ph type="body" sz="quarter" idx="10" hasCustomPrompt="1"/>
          </p:nvPr>
        </p:nvSpPr>
        <p:spPr>
          <a:xfrm>
            <a:off x="5038725" y="53165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84" name="Text Placeholder 7"/>
          <p:cNvSpPr>
            <a:spLocks noGrp="1"/>
          </p:cNvSpPr>
          <p:nvPr userDrawn="1">
            <p:ph type="body" sz="quarter" idx="11" hasCustomPrompt="1"/>
          </p:nvPr>
        </p:nvSpPr>
        <p:spPr>
          <a:xfrm>
            <a:off x="5038725" y="56114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86" name="Picture Placeholder 85"/>
          <p:cNvSpPr>
            <a:spLocks noGrp="1"/>
          </p:cNvSpPr>
          <p:nvPr userDrawn="1">
            <p:ph type="pic" sz="quarter" idx="12"/>
          </p:nvPr>
        </p:nvSpPr>
        <p:spPr>
          <a:xfrm>
            <a:off x="0" y="457200"/>
            <a:ext cx="4572000" cy="6388100"/>
          </a:xfrm>
        </p:spPr>
        <p:txBody>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pic>
        <p:nvPicPr>
          <p:cNvPr id="85" name="Picture 8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1577701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607327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16" name="Freeform 5"/>
          <p:cNvSpPr>
            <a:spLocks/>
          </p:cNvSpPr>
          <p:nvPr userDrawn="1"/>
        </p:nvSpPr>
        <p:spPr bwMode="auto">
          <a:xfrm>
            <a:off x="0" y="457201"/>
            <a:ext cx="4572232" cy="6388107"/>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F212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7" name="Freeform 6"/>
          <p:cNvSpPr>
            <a:spLocks/>
          </p:cNvSpPr>
          <p:nvPr userDrawn="1"/>
        </p:nvSpPr>
        <p:spPr bwMode="auto">
          <a:xfrm>
            <a:off x="4572232" y="-3174"/>
            <a:ext cx="4572232" cy="6858007"/>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5" name="AutoShape 3"/>
          <p:cNvSpPr>
            <a:spLocks noChangeAspect="1" noChangeArrowheads="1" noTextEdit="1"/>
          </p:cNvSpPr>
          <p:nvPr userDrawn="1"/>
        </p:nvSpPr>
        <p:spPr bwMode="auto">
          <a:xfrm>
            <a:off x="0" y="1"/>
            <a:ext cx="9144464" cy="68580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Title 1"/>
          <p:cNvSpPr>
            <a:spLocks noGrp="1"/>
          </p:cNvSpPr>
          <p:nvPr userDrawn="1">
            <p:ph type="title" hasCustomPrompt="1"/>
          </p:nvPr>
        </p:nvSpPr>
        <p:spPr>
          <a:xfrm>
            <a:off x="4804755" y="1054317"/>
            <a:ext cx="4247805" cy="4749367"/>
          </a:xfrm>
        </p:spPr>
        <p:txBody>
          <a:bodyPr lIns="0" tIns="0" rIns="0" bIns="0" anchor="ctr" anchorCtr="0">
            <a:noAutofit/>
          </a:bodyPr>
          <a:lstStyle>
            <a:lvl1pPr>
              <a:defRPr sz="37857" spc="-150">
                <a:solidFill>
                  <a:schemeClr val="bg1"/>
                </a:solidFill>
                <a:latin typeface="Arial" panose="020B0604020202020204" pitchFamily="34" charset="0"/>
                <a:cs typeface="Arial" panose="020B0604020202020204" pitchFamily="34" charset="0"/>
              </a:defRPr>
            </a:lvl1pPr>
          </a:lstStyle>
          <a:p>
            <a:r>
              <a:rPr lang="en-US" dirty="0"/>
              <a:t>1</a:t>
            </a:r>
            <a:endParaRPr lang="en-AU" dirty="0"/>
          </a:p>
        </p:txBody>
      </p:sp>
      <p:sp>
        <p:nvSpPr>
          <p:cNvPr id="47" name="Text Placeholder 46"/>
          <p:cNvSpPr>
            <a:spLocks noGrp="1"/>
          </p:cNvSpPr>
          <p:nvPr userDrawn="1">
            <p:ph type="body" sz="quarter" idx="10" hasCustomPrompt="1"/>
          </p:nvPr>
        </p:nvSpPr>
        <p:spPr>
          <a:xfrm>
            <a:off x="374420" y="3246827"/>
            <a:ext cx="3092450" cy="357995"/>
          </a:xfrm>
        </p:spPr>
        <p:txBody>
          <a:bodyPr>
            <a:normAutofit/>
          </a:bodyPr>
          <a:lstStyle>
            <a:lvl1pPr marL="0" indent="0">
              <a:buNone/>
              <a:defRPr sz="1997">
                <a:solidFill>
                  <a:schemeClr val="bg1"/>
                </a:solidFill>
                <a:latin typeface="Arial" panose="020B0604020202020204" pitchFamily="34" charset="0"/>
                <a:cs typeface="Arial" panose="020B0604020202020204" pitchFamily="34" charset="0"/>
              </a:defRPr>
            </a:lvl1pPr>
          </a:lstStyle>
          <a:p>
            <a:pPr lvl="0"/>
            <a:r>
              <a:rPr lang="en-AU" dirty="0"/>
              <a:t>Section title</a:t>
            </a:r>
          </a:p>
        </p:txBody>
      </p:sp>
      <p:pic>
        <p:nvPicPr>
          <p:cNvPr id="4" name="Picture 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1263114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7" name="Object 46" hidden="1"/>
          <p:cNvGraphicFramePr>
            <a:graphicFrameLocks noChangeAspect="1"/>
          </p:cNvGraphicFramePr>
          <p:nvPr userDrawn="1">
            <p:custDataLst>
              <p:tags r:id="rId1"/>
            </p:custDataLst>
            <p:extLst>
              <p:ext uri="{D42A27DB-BD31-4B8C-83A1-F6EECF244321}">
                <p14:modId xmlns:p14="http://schemas.microsoft.com/office/powerpoint/2010/main" val="29171533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7" name="Object 4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userDrawn="1">
            <p:ph type="title" hasCustomPrompt="1"/>
          </p:nvPr>
        </p:nvSpPr>
        <p:spPr>
          <a:xfrm>
            <a:off x="440871" y="958872"/>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50" name="Text Placeholder 49"/>
          <p:cNvSpPr>
            <a:spLocks noGrp="1"/>
          </p:cNvSpPr>
          <p:nvPr userDrawn="1">
            <p:ph type="body" sz="quarter" idx="15" hasCustomPrompt="1"/>
          </p:nvPr>
        </p:nvSpPr>
        <p:spPr>
          <a:xfrm>
            <a:off x="440871" y="1666876"/>
            <a:ext cx="8284029" cy="4069443"/>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52" name="Text Placeholder 51"/>
          <p:cNvSpPr>
            <a:spLocks noGrp="1"/>
          </p:cNvSpPr>
          <p:nvPr userDrawn="1">
            <p:ph type="body" sz="quarter" idx="16" hasCustomPrompt="1"/>
          </p:nvPr>
        </p:nvSpPr>
        <p:spPr>
          <a:xfrm>
            <a:off x="440871" y="-8733"/>
            <a:ext cx="4343399" cy="462758"/>
          </a:xfrm>
        </p:spPr>
        <p:txBody>
          <a:bodyPr anchor="ctr">
            <a:normAutofit/>
          </a:bodyPr>
          <a:lstStyle>
            <a:lvl1pPr marL="0" indent="0">
              <a:buNone/>
              <a:defRPr sz="1500" b="1">
                <a:solidFill>
                  <a:srgbClr val="3D3935"/>
                </a:solidFill>
                <a:latin typeface="Arial" panose="020B0604020202020204" pitchFamily="34" charset="0"/>
                <a:cs typeface="Arial" panose="020B0604020202020204" pitchFamily="34" charset="0"/>
              </a:defRPr>
            </a:lvl1pPr>
          </a:lstStyle>
          <a:p>
            <a:pPr lvl="0"/>
            <a:r>
              <a:rPr lang="en-AU" dirty="0"/>
              <a:t>Section heading</a:t>
            </a:r>
          </a:p>
        </p:txBody>
      </p:sp>
      <p:sp>
        <p:nvSpPr>
          <p:cNvPr id="8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
        <p:nvSpPr>
          <p:cNvPr id="8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Tree>
    <p:extLst>
      <p:ext uri="{BB962C8B-B14F-4D97-AF65-F5344CB8AC3E}">
        <p14:creationId xmlns:p14="http://schemas.microsoft.com/office/powerpoint/2010/main" val="27187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titles and Content">
    <p:spTree>
      <p:nvGrpSpPr>
        <p:cNvPr id="1" name=""/>
        <p:cNvGrpSpPr/>
        <p:nvPr/>
      </p:nvGrpSpPr>
      <p:grpSpPr>
        <a:xfrm>
          <a:off x="0" y="0"/>
          <a:ext cx="0" cy="0"/>
          <a:chOff x="0" y="0"/>
          <a:chExt cx="0" cy="0"/>
        </a:xfrm>
      </p:grpSpPr>
      <p:sp>
        <p:nvSpPr>
          <p:cNvPr id="41" name="Title 1"/>
          <p:cNvSpPr>
            <a:spLocks noGrp="1"/>
          </p:cNvSpPr>
          <p:nvPr>
            <p:ph type="title" hasCustomPrompt="1"/>
          </p:nvPr>
        </p:nvSpPr>
        <p:spPr>
          <a:xfrm>
            <a:off x="440871" y="770735"/>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2" name="Text Placeholder 45"/>
          <p:cNvSpPr>
            <a:spLocks noGrp="1"/>
          </p:cNvSpPr>
          <p:nvPr>
            <p:ph type="body" sz="quarter" idx="13" hasCustomPrompt="1"/>
          </p:nvPr>
        </p:nvSpPr>
        <p:spPr>
          <a:xfrm>
            <a:off x="440871" y="1339935"/>
            <a:ext cx="6734398" cy="507831"/>
          </a:xfrm>
        </p:spPr>
        <p:txBody>
          <a:bodyPr anchor="ctr">
            <a:spAutoFit/>
          </a:bodyPr>
          <a:lstStyle>
            <a:lvl1pPr marL="0" indent="0">
              <a:lnSpc>
                <a:spcPct val="100000"/>
              </a:lnSpc>
              <a:buNone/>
              <a:defRPr sz="2700">
                <a:solidFill>
                  <a:srgbClr val="3D3935"/>
                </a:solidFill>
                <a:latin typeface="Arial" panose="020B0604020202020204" pitchFamily="34" charset="0"/>
                <a:cs typeface="Arial" panose="020B0604020202020204" pitchFamily="34" charset="0"/>
              </a:defRPr>
            </a:lvl1pPr>
          </a:lstStyle>
          <a:p>
            <a:pPr lvl="0"/>
            <a:r>
              <a:rPr lang="en-AU" dirty="0"/>
              <a:t>Sub Title</a:t>
            </a:r>
          </a:p>
        </p:txBody>
      </p:sp>
      <p:sp>
        <p:nvSpPr>
          <p:cNvPr id="43" name="Text Placeholder 47"/>
          <p:cNvSpPr>
            <a:spLocks noGrp="1"/>
          </p:cNvSpPr>
          <p:nvPr>
            <p:ph type="body" sz="quarter" idx="14" hasCustomPrompt="1"/>
          </p:nvPr>
        </p:nvSpPr>
        <p:spPr>
          <a:xfrm>
            <a:off x="440872" y="2275570"/>
            <a:ext cx="8284028" cy="359681"/>
          </a:xfrm>
        </p:spPr>
        <p:txBody>
          <a:bodyPr anchor="ctr">
            <a:noAutofit/>
          </a:bodyPr>
          <a:lstStyle>
            <a:lvl1pPr marL="0" indent="0">
              <a:lnSpc>
                <a:spcPct val="100000"/>
              </a:lnSpc>
              <a:buNone/>
              <a:defRPr sz="2000" b="1" baseline="0">
                <a:solidFill>
                  <a:srgbClr val="3D3935"/>
                </a:solidFill>
                <a:latin typeface="Arial" panose="020B0604020202020204" pitchFamily="34" charset="0"/>
                <a:cs typeface="Arial" panose="020B0604020202020204" pitchFamily="34" charset="0"/>
              </a:defRPr>
            </a:lvl1pPr>
          </a:lstStyle>
          <a:p>
            <a:pPr lvl="0"/>
            <a:r>
              <a:rPr lang="en-AU" dirty="0"/>
              <a:t>Sub heading</a:t>
            </a:r>
          </a:p>
        </p:txBody>
      </p:sp>
      <p:sp>
        <p:nvSpPr>
          <p:cNvPr id="83" name="Text Placeholder 49"/>
          <p:cNvSpPr>
            <a:spLocks noGrp="1"/>
          </p:cNvSpPr>
          <p:nvPr>
            <p:ph type="body" sz="quarter" idx="15" hasCustomPrompt="1"/>
          </p:nvPr>
        </p:nvSpPr>
        <p:spPr>
          <a:xfrm>
            <a:off x="440871" y="2640809"/>
            <a:ext cx="8284029" cy="3095510"/>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84"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85"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208934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7701" y="1626054"/>
            <a:ext cx="3867150" cy="4271941"/>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46613" y="1651000"/>
            <a:ext cx="3887788" cy="4246995"/>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7" name="Title 1"/>
          <p:cNvSpPr>
            <a:spLocks noGrp="1"/>
          </p:cNvSpPr>
          <p:nvPr>
            <p:ph type="title" hasCustomPrompt="1"/>
          </p:nvPr>
        </p:nvSpPr>
        <p:spPr>
          <a:xfrm>
            <a:off x="440871" y="793049"/>
            <a:ext cx="6734398" cy="493981"/>
          </a:xfrm>
        </p:spPr>
        <p:txBody>
          <a:bodyPr>
            <a:sp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8"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89"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28958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3888" y="1864188"/>
            <a:ext cx="7886700" cy="4070577"/>
          </a:xfrm>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Title 1"/>
          <p:cNvSpPr>
            <a:spLocks noGrp="1"/>
          </p:cNvSpPr>
          <p:nvPr>
            <p:ph type="title" hasCustomPrompt="1"/>
          </p:nvPr>
        </p:nvSpPr>
        <p:spPr>
          <a:xfrm>
            <a:off x="498929" y="1056579"/>
            <a:ext cx="6734398" cy="493981"/>
          </a:xfrm>
        </p:spPr>
        <p:txBody>
          <a:bodyPr>
            <a:norm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40636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in White with Logo">
    <p:spTree>
      <p:nvGrpSpPr>
        <p:cNvPr id="1" name=""/>
        <p:cNvGrpSpPr/>
        <p:nvPr/>
      </p:nvGrpSpPr>
      <p:grpSpPr>
        <a:xfrm>
          <a:off x="0" y="0"/>
          <a:ext cx="0" cy="0"/>
          <a:chOff x="0" y="0"/>
          <a:chExt cx="0" cy="0"/>
        </a:xfrm>
      </p:grpSpPr>
      <p:sp>
        <p:nvSpPr>
          <p:cNvPr id="4" name="Rectangle 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9"/>
          </a:xfrm>
          <a:prstGeom prst="rect">
            <a:avLst/>
          </a:prstGeom>
        </p:spPr>
      </p:pic>
    </p:spTree>
    <p:extLst>
      <p:ext uri="{BB962C8B-B14F-4D97-AF65-F5344CB8AC3E}">
        <p14:creationId xmlns:p14="http://schemas.microsoft.com/office/powerpoint/2010/main" val="1492378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3"/>
            </p:custDataLst>
            <p:extLst>
              <p:ext uri="{D42A27DB-BD31-4B8C-83A1-F6EECF244321}">
                <p14:modId xmlns:p14="http://schemas.microsoft.com/office/powerpoint/2010/main" val="34756964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4" imgW="347" imgH="348" progId="TCLayout.ActiveDocument.1">
                  <p:embed/>
                </p:oleObj>
              </mc:Choice>
              <mc:Fallback>
                <p:oleObj name="think-cell Slide" r:id="rId14" imgW="347" imgH="348" progId="TCLayout.ActiveDocument.1">
                  <p:embed/>
                  <p:pic>
                    <p:nvPicPr>
                      <p:cNvPr id="4" name="Object 3" hidden="1"/>
                      <p:cNvPicPr/>
                      <p:nvPr/>
                    </p:nvPicPr>
                    <p:blipFill>
                      <a:blip r:embed="rId15"/>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7" name="Group 4"/>
          <p:cNvGrpSpPr>
            <a:grpSpLocks noChangeAspect="1"/>
          </p:cNvGrpSpPr>
          <p:nvPr userDrawn="1"/>
        </p:nvGrpSpPr>
        <p:grpSpPr bwMode="auto">
          <a:xfrm>
            <a:off x="1588" y="-3175"/>
            <a:ext cx="9140825" cy="6861175"/>
            <a:chOff x="1" y="-2"/>
            <a:chExt cx="5758" cy="4322"/>
          </a:xfrm>
        </p:grpSpPr>
        <p:sp>
          <p:nvSpPr>
            <p:cNvPr id="88" name="AutoShape 3"/>
            <p:cNvSpPr>
              <a:spLocks noChangeAspect="1" noChangeArrowheads="1" noTextEdit="1"/>
            </p:cNvSpPr>
            <p:nvPr userDrawn="1"/>
          </p:nvSpPr>
          <p:spPr bwMode="auto">
            <a:xfrm>
              <a:off x="1" y="0"/>
              <a:ext cx="5758" cy="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9" name="Freeform 5"/>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close/>
                </a:path>
              </a:pathLst>
            </a:custGeom>
            <a:solidFill>
              <a:srgbClr val="E8E3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0" name="Freeform 6"/>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1" name="Freeform 7"/>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close/>
                </a:path>
              </a:pathLst>
            </a:custGeom>
            <a:solidFill>
              <a:srgbClr val="E8E3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2" name="Freeform 8"/>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560000" y="252000"/>
            <a:ext cx="1375200" cy="810129"/>
          </a:xfrm>
          <a:prstGeom prst="rect">
            <a:avLst/>
          </a:prstGeom>
        </p:spPr>
      </p:pic>
    </p:spTree>
    <p:extLst>
      <p:ext uri="{BB962C8B-B14F-4D97-AF65-F5344CB8AC3E}">
        <p14:creationId xmlns:p14="http://schemas.microsoft.com/office/powerpoint/2010/main" val="2980067865"/>
      </p:ext>
    </p:extLst>
  </p:cSld>
  <p:clrMap bg1="lt1" tx1="dk1" bg2="lt2" tx2="dk2" accent1="accent1" accent2="accent2" accent3="accent3" accent4="accent4" accent5="accent5" accent6="accent6" hlink="hlink" folHlink="folHlink"/>
  <p:sldLayoutIdLst>
    <p:sldLayoutId id="2147483661" r:id="rId1"/>
    <p:sldLayoutId id="2147483691" r:id="rId2"/>
    <p:sldLayoutId id="2147483663" r:id="rId3"/>
    <p:sldLayoutId id="2147483664" r:id="rId4"/>
    <p:sldLayoutId id="2147483665" r:id="rId5"/>
    <p:sldLayoutId id="2147483682" r:id="rId6"/>
    <p:sldLayoutId id="2147483679" r:id="rId7"/>
    <p:sldLayoutId id="2147483686" r:id="rId8"/>
    <p:sldLayoutId id="2147483689" r:id="rId9"/>
    <p:sldLayoutId id="2147483692" r:id="rId10"/>
    <p:sldLayoutId id="2147483693" r:id="rId11"/>
  </p:sldLayoutIdLst>
  <p:hf hdr="0" dt="0"/>
  <p:txStyles>
    <p:titleStyle>
      <a:lvl1pPr algn="l" defTabSz="914400" rtl="0" eaLnBrk="1" latinLnBrk="0" hangingPunct="1">
        <a:lnSpc>
          <a:spcPct val="100000"/>
        </a:lnSpc>
        <a:spcBef>
          <a:spcPct val="0"/>
        </a:spcBef>
        <a:buNone/>
        <a:defRPr sz="3866" b="1" kern="1200">
          <a:solidFill>
            <a:srgbClr val="3D3935"/>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oleObject" Target="../embeddings/oleObject4.bin"/><Relationship Id="rId1" Type="http://schemas.openxmlformats.org/officeDocument/2006/relationships/slideLayout" Target="../slideLayouts/slideLayout11.xml"/><Relationship Id="rId6" Type="http://schemas.openxmlformats.org/officeDocument/2006/relationships/hyperlink" Target="https://liveexample.pearsoncmg.com/html/TestFileClass.html" TargetMode="External"/><Relationship Id="rId5" Type="http://schemas.openxmlformats.org/officeDocument/2006/relationships/image" Target="../media/image7.png"/><Relationship Id="rId4"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6.bin"/><Relationship Id="rId1" Type="http://schemas.openxmlformats.org/officeDocument/2006/relationships/slideLayout" Target="../slideLayouts/slideLayout11.xml"/><Relationship Id="rId4" Type="http://schemas.openxmlformats.org/officeDocument/2006/relationships/hyperlink" Target="https://liveexample.pearsoncmg.com/html/WriteData.html"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hyperlink" Target="https://liveexample.pearsoncmg.com/html/WriteDataWithAutoClose.html" TargetMode="Externa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7.bin"/><Relationship Id="rId1" Type="http://schemas.openxmlformats.org/officeDocument/2006/relationships/slideLayout" Target="../slideLayouts/slideLayout11.xml"/><Relationship Id="rId4" Type="http://schemas.openxmlformats.org/officeDocument/2006/relationships/hyperlink" Target="https://liveexample.pearsoncmg.com/html/ReadData.html"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hyperlink" Target="mailto:FaKeivanian@acu.edu.au" TargetMode="Externa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mailto:FaKeivanian@acu.edu.au" TargetMode="Externa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hyperlink" Target="https://liveexample.pearsoncmg.com/html/ReplaceText.html" TargetMode="Externa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hyperlink" Target="mailto:FaKeivanian@acu.edu.au" TargetMode="External"/><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hyperlink" Target="mailto:FaKeivanian@acu.edu.au" TargetMode="External"/><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C9E112-027E-354F-8307-282CA3EFD632}"/>
              </a:ext>
            </a:extLst>
          </p:cNvPr>
          <p:cNvSpPr>
            <a:spLocks noGrp="1"/>
          </p:cNvSpPr>
          <p:nvPr>
            <p:ph type="body" sz="quarter" idx="10"/>
          </p:nvPr>
        </p:nvSpPr>
        <p:spPr>
          <a:xfrm>
            <a:off x="5066163" y="2566181"/>
            <a:ext cx="3092450" cy="357995"/>
          </a:xfrm>
        </p:spPr>
        <p:txBody>
          <a:bodyPr>
            <a:noAutofit/>
          </a:bodyPr>
          <a:lstStyle/>
          <a:p>
            <a:r>
              <a:rPr lang="en-AU" sz="3200" dirty="0"/>
              <a:t>ITEC618</a:t>
            </a:r>
          </a:p>
        </p:txBody>
      </p:sp>
      <p:sp>
        <p:nvSpPr>
          <p:cNvPr id="7" name="Text Placeholder 2">
            <a:extLst>
              <a:ext uri="{FF2B5EF4-FFF2-40B4-BE49-F238E27FC236}">
                <a16:creationId xmlns:a16="http://schemas.microsoft.com/office/drawing/2014/main" id="{F8F9F85D-2615-AA43-9E5D-5A644907F030}"/>
              </a:ext>
            </a:extLst>
          </p:cNvPr>
          <p:cNvSpPr txBox="1">
            <a:spLocks/>
          </p:cNvSpPr>
          <p:nvPr/>
        </p:nvSpPr>
        <p:spPr>
          <a:xfrm>
            <a:off x="5066163" y="3276928"/>
            <a:ext cx="3092450" cy="218845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800" dirty="0"/>
              <a:t>Programming Concepts</a:t>
            </a:r>
          </a:p>
          <a:p>
            <a:r>
              <a:rPr lang="en-AU" sz="2800" dirty="0"/>
              <a:t>Lecturer: Dr. Farshid Keivanian</a:t>
            </a:r>
          </a:p>
        </p:txBody>
      </p:sp>
      <p:sp>
        <p:nvSpPr>
          <p:cNvPr id="8" name="Text Placeholder 2">
            <a:extLst>
              <a:ext uri="{FF2B5EF4-FFF2-40B4-BE49-F238E27FC236}">
                <a16:creationId xmlns:a16="http://schemas.microsoft.com/office/drawing/2014/main" id="{B5430B55-DB2B-9345-99E3-2F615CE33423}"/>
              </a:ext>
            </a:extLst>
          </p:cNvPr>
          <p:cNvSpPr txBox="1">
            <a:spLocks/>
          </p:cNvSpPr>
          <p:nvPr/>
        </p:nvSpPr>
        <p:spPr>
          <a:xfrm>
            <a:off x="498764" y="2060702"/>
            <a:ext cx="3092450" cy="35799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3200" dirty="0"/>
          </a:p>
          <a:p>
            <a:r>
              <a:rPr lang="en-AU" sz="3200" dirty="0"/>
              <a:t>Lecture 5</a:t>
            </a:r>
          </a:p>
        </p:txBody>
      </p:sp>
      <p:sp>
        <p:nvSpPr>
          <p:cNvPr id="9" name="Text Placeholder 2">
            <a:extLst>
              <a:ext uri="{FF2B5EF4-FFF2-40B4-BE49-F238E27FC236}">
                <a16:creationId xmlns:a16="http://schemas.microsoft.com/office/drawing/2014/main" id="{BA19F68C-7BB0-9F4C-BCB5-530C06D832E4}"/>
              </a:ext>
            </a:extLst>
          </p:cNvPr>
          <p:cNvSpPr txBox="1">
            <a:spLocks/>
          </p:cNvSpPr>
          <p:nvPr/>
        </p:nvSpPr>
        <p:spPr>
          <a:xfrm>
            <a:off x="498764" y="2745178"/>
            <a:ext cx="3942608" cy="204536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3200" dirty="0"/>
          </a:p>
          <a:p>
            <a:r>
              <a:rPr lang="en-US" altLang="en-US" sz="3200" dirty="0"/>
              <a:t>Text I/O </a:t>
            </a:r>
            <a:endParaRPr lang="en-AU" sz="3200" dirty="0"/>
          </a:p>
        </p:txBody>
      </p:sp>
    </p:spTree>
    <p:extLst>
      <p:ext uri="{BB962C8B-B14F-4D97-AF65-F5344CB8AC3E}">
        <p14:creationId xmlns:p14="http://schemas.microsoft.com/office/powerpoint/2010/main" val="607864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10</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9144000" cy="971550"/>
          </a:xfrm>
        </p:spPr>
        <p:txBody>
          <a:bodyPr>
            <a:normAutofit fontScale="90000"/>
          </a:bodyPr>
          <a:lstStyle/>
          <a:p>
            <a:r>
              <a:rPr lang="en-US" dirty="0"/>
              <a:t>Obtaining File Properties and Manipulating Files</a:t>
            </a:r>
            <a:endParaRPr lang="en-US" altLang="en-US" b="1" dirty="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84083" y="1142999"/>
            <a:ext cx="9059917" cy="5152697"/>
          </a:xfrm>
        </p:spPr>
        <p:txBody>
          <a:bodyPr>
            <a:no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Practical Scenario:</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You are tasked with developing a file management system for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Netflix</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that needs to handle user-uploaded videos. The system must check the file properties to ensure they meet certain criteria (e.g., file size and format), rename files to a standard format, and organize them into appropriate directories. Using the methods provided by the File class, you can implement these functionalities efficiently.</a:t>
            </a:r>
          </a:p>
        </p:txBody>
      </p:sp>
    </p:spTree>
    <p:extLst>
      <p:ext uri="{BB962C8B-B14F-4D97-AF65-F5344CB8AC3E}">
        <p14:creationId xmlns:p14="http://schemas.microsoft.com/office/powerpoint/2010/main" val="136692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11</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9144000" cy="971550"/>
          </a:xfrm>
        </p:spPr>
        <p:txBody>
          <a:bodyPr>
            <a:normAutofit fontScale="90000"/>
          </a:bodyPr>
          <a:lstStyle/>
          <a:p>
            <a:r>
              <a:rPr lang="en-US" dirty="0"/>
              <a:t>Obtaining File Properties and Manipulating Files</a:t>
            </a:r>
            <a:endParaRPr lang="en-US" altLang="en-US" b="1" dirty="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84083" y="1142999"/>
            <a:ext cx="9059917" cy="5715001"/>
          </a:xfrm>
          <a:solidFill>
            <a:schemeClr val="bg1"/>
          </a:solidFill>
        </p:spPr>
        <p:txBody>
          <a:bodyPr>
            <a:no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Class Discussion Question: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What method would you use to obtain the absolute path of a file, and why might this be important when dealing with file storage on different operating systems?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Responses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You would use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getAbsolutePath</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to obtain the full path to a file, which is important for ensuring that the file can be correctly accessed and manipulated regardless of the operating system.</a:t>
            </a:r>
          </a:p>
        </p:txBody>
      </p:sp>
    </p:spTree>
    <p:extLst>
      <p:ext uri="{BB962C8B-B14F-4D97-AF65-F5344CB8AC3E}">
        <p14:creationId xmlns:p14="http://schemas.microsoft.com/office/powerpoint/2010/main" val="63817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8371">
                                            <p:txEl>
                                              <p:pRg st="2" end="2"/>
                                            </p:txEl>
                                          </p:spTgt>
                                        </p:tgtEl>
                                        <p:attrNameLst>
                                          <p:attrName>style.visibility</p:attrName>
                                        </p:attrNameLst>
                                      </p:cBhvr>
                                      <p:to>
                                        <p:strVal val="visible"/>
                                      </p:to>
                                    </p:set>
                                    <p:animEffect transition="in" filter="fade">
                                      <p:cBhvr>
                                        <p:cTn id="7" dur="1000"/>
                                        <p:tgtEl>
                                          <p:spTgt spid="58371">
                                            <p:txEl>
                                              <p:pRg st="2" end="2"/>
                                            </p:txEl>
                                          </p:spTgt>
                                        </p:tgtEl>
                                      </p:cBhvr>
                                    </p:animEffect>
                                    <p:anim calcmode="lin" valueType="num">
                                      <p:cBhvr>
                                        <p:cTn id="8" dur="1000" fill="hold"/>
                                        <p:tgtEl>
                                          <p:spTgt spid="58371">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8371">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8371">
                                            <p:txEl>
                                              <p:pRg st="3" end="3"/>
                                            </p:txEl>
                                          </p:spTgt>
                                        </p:tgtEl>
                                        <p:attrNameLst>
                                          <p:attrName>style.visibility</p:attrName>
                                        </p:attrNameLst>
                                      </p:cBhvr>
                                      <p:to>
                                        <p:strVal val="visible"/>
                                      </p:to>
                                    </p:set>
                                    <p:animEffect transition="in" filter="fade">
                                      <p:cBhvr>
                                        <p:cTn id="12" dur="1000"/>
                                        <p:tgtEl>
                                          <p:spTgt spid="58371">
                                            <p:txEl>
                                              <p:pRg st="3" end="3"/>
                                            </p:txEl>
                                          </p:spTgt>
                                        </p:tgtEl>
                                      </p:cBhvr>
                                    </p:animEffect>
                                    <p:anim calcmode="lin" valueType="num">
                                      <p:cBhvr>
                                        <p:cTn id="13" dur="1000" fill="hold"/>
                                        <p:tgtEl>
                                          <p:spTgt spid="58371">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5837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12</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9144000" cy="971550"/>
          </a:xfrm>
        </p:spPr>
        <p:txBody>
          <a:bodyPr>
            <a:normAutofit fontScale="90000"/>
          </a:bodyPr>
          <a:lstStyle/>
          <a:p>
            <a:r>
              <a:rPr lang="en-US" dirty="0"/>
              <a:t>Obtaining File Properties and Manipulating Files</a:t>
            </a:r>
            <a:endParaRPr lang="en-US" altLang="en-US" b="1" dirty="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84083" y="1142999"/>
            <a:ext cx="9059917" cy="5715001"/>
          </a:xfrm>
          <a:solidFill>
            <a:schemeClr val="bg1"/>
          </a:solidFill>
        </p:spPr>
        <p:txBody>
          <a:bodyPr>
            <a:noAutofit/>
          </a:bodyPr>
          <a:lstStyle/>
          <a:p>
            <a:pPr marL="0" lvl="0" indent="0" eaLnBrk="0" fontAlgn="base" hangingPunct="0">
              <a:lnSpc>
                <a:spcPct val="150000"/>
              </a:lnSpc>
              <a:spcBef>
                <a:spcPct val="0"/>
              </a:spcBef>
              <a:spcAft>
                <a:spcPct val="0"/>
              </a:spcAft>
              <a:buClrTx/>
              <a:buNone/>
            </a:pPr>
            <a:r>
              <a:rPr lang="en-US" altLang="en-US" sz="2800" b="1" dirty="0">
                <a:solidFill>
                  <a:schemeClr val="tx1"/>
                </a:solidFill>
                <a:latin typeface="Calibri" panose="020F0502020204030204" pitchFamily="34" charset="0"/>
                <a:cs typeface="Calibri" panose="020F0502020204030204" pitchFamily="34" charset="0"/>
              </a:rPr>
              <a:t>Multiple-Choice Question:</a:t>
            </a:r>
          </a:p>
          <a:p>
            <a:pPr marL="0" lvl="0" indent="0" eaLnBrk="0" fontAlgn="base" hangingPunct="0">
              <a:lnSpc>
                <a:spcPct val="150000"/>
              </a:lnSpc>
              <a:spcBef>
                <a:spcPct val="0"/>
              </a:spcBef>
              <a:spcAft>
                <a:spcPct val="0"/>
              </a:spcAft>
              <a:buClrTx/>
              <a:buNone/>
            </a:pPr>
            <a:r>
              <a:rPr lang="en-US" altLang="en-US" sz="2800" dirty="0">
                <a:solidFill>
                  <a:schemeClr val="tx1"/>
                </a:solidFill>
                <a:latin typeface="Calibri" panose="020F0502020204030204" pitchFamily="34" charset="0"/>
                <a:cs typeface="Calibri" panose="020F0502020204030204" pitchFamily="34" charset="0"/>
              </a:rPr>
              <a:t>Which of the following methods is used to delete a file in Java using the File class?</a:t>
            </a:r>
          </a:p>
          <a:p>
            <a:pPr marL="514350" lvl="0" indent="-514350" eaLnBrk="0" fontAlgn="base" hangingPunct="0">
              <a:lnSpc>
                <a:spcPct val="150000"/>
              </a:lnSpc>
              <a:spcBef>
                <a:spcPct val="0"/>
              </a:spcBef>
              <a:spcAft>
                <a:spcPct val="0"/>
              </a:spcAft>
              <a:buClrTx/>
              <a:buAutoNum type="alphaUcParenR"/>
            </a:pPr>
            <a:r>
              <a:rPr lang="en-US" altLang="en-US" sz="2800" dirty="0">
                <a:solidFill>
                  <a:schemeClr val="tx1"/>
                </a:solidFill>
                <a:latin typeface="Calibri" panose="020F0502020204030204" pitchFamily="34" charset="0"/>
                <a:cs typeface="Calibri" panose="020F0502020204030204" pitchFamily="34" charset="0"/>
              </a:rPr>
              <a:t>delete()</a:t>
            </a:r>
          </a:p>
          <a:p>
            <a:pPr marL="514350" lvl="0" indent="-514350" eaLnBrk="0" fontAlgn="base" hangingPunct="0">
              <a:lnSpc>
                <a:spcPct val="150000"/>
              </a:lnSpc>
              <a:spcBef>
                <a:spcPct val="0"/>
              </a:spcBef>
              <a:spcAft>
                <a:spcPct val="0"/>
              </a:spcAft>
              <a:buClrTx/>
              <a:buAutoNum type="alphaUcParenR"/>
            </a:pPr>
            <a:r>
              <a:rPr lang="en-US" altLang="en-US" sz="2800" dirty="0">
                <a:solidFill>
                  <a:schemeClr val="tx1"/>
                </a:solidFill>
                <a:latin typeface="Calibri" panose="020F0502020204030204" pitchFamily="34" charset="0"/>
                <a:cs typeface="Calibri" panose="020F0502020204030204" pitchFamily="34" charset="0"/>
              </a:rPr>
              <a:t>remove()</a:t>
            </a:r>
          </a:p>
          <a:p>
            <a:pPr marL="514350" lvl="0" indent="-514350" eaLnBrk="0" fontAlgn="base" hangingPunct="0">
              <a:lnSpc>
                <a:spcPct val="150000"/>
              </a:lnSpc>
              <a:spcBef>
                <a:spcPct val="0"/>
              </a:spcBef>
              <a:spcAft>
                <a:spcPct val="0"/>
              </a:spcAft>
              <a:buClrTx/>
              <a:buAutoNum type="alphaUcParenR"/>
            </a:pPr>
            <a:r>
              <a:rPr lang="en-US" altLang="en-US" sz="2800" dirty="0">
                <a:solidFill>
                  <a:schemeClr val="tx1"/>
                </a:solidFill>
                <a:latin typeface="Calibri" panose="020F0502020204030204" pitchFamily="34" charset="0"/>
                <a:cs typeface="Calibri" panose="020F0502020204030204" pitchFamily="34" charset="0"/>
              </a:rPr>
              <a:t>erase()</a:t>
            </a:r>
          </a:p>
          <a:p>
            <a:pPr marL="514350" lvl="0" indent="-514350" eaLnBrk="0" fontAlgn="base" hangingPunct="0">
              <a:lnSpc>
                <a:spcPct val="150000"/>
              </a:lnSpc>
              <a:spcBef>
                <a:spcPct val="0"/>
              </a:spcBef>
              <a:spcAft>
                <a:spcPct val="0"/>
              </a:spcAft>
              <a:buClrTx/>
              <a:buAutoNum type="alphaUcParenR"/>
            </a:pPr>
            <a:r>
              <a:rPr lang="en-US" altLang="en-US" sz="2800" dirty="0">
                <a:solidFill>
                  <a:schemeClr val="tx1"/>
                </a:solidFill>
                <a:latin typeface="Calibri" panose="020F0502020204030204" pitchFamily="34" charset="0"/>
                <a:cs typeface="Calibri" panose="020F0502020204030204" pitchFamily="34" charset="0"/>
              </a:rPr>
              <a:t>destroy()</a:t>
            </a:r>
          </a:p>
        </p:txBody>
      </p:sp>
      <p:sp>
        <p:nvSpPr>
          <p:cNvPr id="3" name="Rectangle: Rounded Corners 2">
            <a:extLst>
              <a:ext uri="{FF2B5EF4-FFF2-40B4-BE49-F238E27FC236}">
                <a16:creationId xmlns:a16="http://schemas.microsoft.com/office/drawing/2014/main" id="{DB2A0102-431B-AB5A-3D91-07064D626CD1}"/>
              </a:ext>
            </a:extLst>
          </p:cNvPr>
          <p:cNvSpPr/>
          <p:nvPr/>
        </p:nvSpPr>
        <p:spPr>
          <a:xfrm>
            <a:off x="105103" y="3153103"/>
            <a:ext cx="4803228" cy="66215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9664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13</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60419" name="Rectangle 5">
            <a:extLst>
              <a:ext uri="{FF2B5EF4-FFF2-40B4-BE49-F238E27FC236}">
                <a16:creationId xmlns:a16="http://schemas.microsoft.com/office/drawing/2014/main" id="{FD5EB490-FB04-0046-812A-2D5301C34E7F}"/>
              </a:ext>
            </a:extLst>
          </p:cNvPr>
          <p:cNvSpPr>
            <a:spLocks noChangeArrowheads="1"/>
          </p:cNvSpPr>
          <p:nvPr/>
        </p:nvSpPr>
        <p:spPr bwMode="auto">
          <a:xfrm>
            <a:off x="381000" y="1066800"/>
            <a:ext cx="8458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800">
                <a:cs typeface="Times New Roman" panose="02020603050405020304" pitchFamily="18" charset="0"/>
              </a:rPr>
              <a:t>Objective: Write a program that demonstrates how to create files in a platform-independent way and use the methods in the File class to obtain their properties. The following figures show a sample run of the program on Windows and on Unix.</a:t>
            </a:r>
          </a:p>
        </p:txBody>
      </p:sp>
      <p:sp>
        <p:nvSpPr>
          <p:cNvPr id="60420" name="Rectangle 6">
            <a:extLst>
              <a:ext uri="{FF2B5EF4-FFF2-40B4-BE49-F238E27FC236}">
                <a16:creationId xmlns:a16="http://schemas.microsoft.com/office/drawing/2014/main" id="{F3723FA5-8115-B74C-A272-8CF60B7111C5}"/>
              </a:ext>
            </a:extLst>
          </p:cNvPr>
          <p:cNvSpPr>
            <a:spLocks noChangeArrowheads="1"/>
          </p:cNvSpPr>
          <p:nvPr/>
        </p:nvSpPr>
        <p:spPr bwMode="auto">
          <a:xfrm>
            <a:off x="2219325" y="1933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60421" name="Object 7">
            <a:extLst>
              <a:ext uri="{FF2B5EF4-FFF2-40B4-BE49-F238E27FC236}">
                <a16:creationId xmlns:a16="http://schemas.microsoft.com/office/drawing/2014/main" id="{F82E3EAF-14B5-3444-95EA-65CF20ABE39D}"/>
              </a:ext>
            </a:extLst>
          </p:cNvPr>
          <p:cNvGraphicFramePr>
            <a:graphicFrameLocks noChangeAspect="1"/>
          </p:cNvGraphicFramePr>
          <p:nvPr/>
        </p:nvGraphicFramePr>
        <p:xfrm>
          <a:off x="514350" y="3200400"/>
          <a:ext cx="4038600" cy="2566988"/>
        </p:xfrm>
        <a:graphic>
          <a:graphicData uri="http://schemas.openxmlformats.org/presentationml/2006/ole">
            <mc:AlternateContent xmlns:mc="http://schemas.openxmlformats.org/markup-compatibility/2006">
              <mc:Choice xmlns:v="urn:schemas-microsoft-com:vml" Requires="v">
                <p:oleObj r:id="rId2" imgW="7848600" imgH="4991100" progId="Paint.Picture">
                  <p:embed/>
                </p:oleObj>
              </mc:Choice>
              <mc:Fallback>
                <p:oleObj r:id="rId2" imgW="7848600" imgH="4991100" progId="Paint.Picture">
                  <p:embed/>
                  <p:pic>
                    <p:nvPicPr>
                      <p:cNvPr id="60421" name="Object 7">
                        <a:extLst>
                          <a:ext uri="{FF2B5EF4-FFF2-40B4-BE49-F238E27FC236}">
                            <a16:creationId xmlns:a16="http://schemas.microsoft.com/office/drawing/2014/main" id="{F82E3EAF-14B5-3444-95EA-65CF20ABE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3200400"/>
                        <a:ext cx="4038600"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22" name="Rectangle 8">
            <a:extLst>
              <a:ext uri="{FF2B5EF4-FFF2-40B4-BE49-F238E27FC236}">
                <a16:creationId xmlns:a16="http://schemas.microsoft.com/office/drawing/2014/main" id="{95DB7259-11CB-3744-910D-7D1560B183FB}"/>
              </a:ext>
            </a:extLst>
          </p:cNvPr>
          <p:cNvSpPr>
            <a:spLocks noChangeArrowheads="1"/>
          </p:cNvSpPr>
          <p:nvPr/>
        </p:nvSpPr>
        <p:spPr bwMode="auto">
          <a:xfrm>
            <a:off x="2219325" y="1857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60423" name="Object 9">
            <a:extLst>
              <a:ext uri="{FF2B5EF4-FFF2-40B4-BE49-F238E27FC236}">
                <a16:creationId xmlns:a16="http://schemas.microsoft.com/office/drawing/2014/main" id="{86AEC7CA-1F47-1647-BD7B-F1C7DB4C829B}"/>
              </a:ext>
            </a:extLst>
          </p:cNvPr>
          <p:cNvGraphicFramePr>
            <a:graphicFrameLocks noChangeAspect="1"/>
          </p:cNvGraphicFramePr>
          <p:nvPr/>
        </p:nvGraphicFramePr>
        <p:xfrm>
          <a:off x="4800600" y="3200400"/>
          <a:ext cx="3867150" cy="2582863"/>
        </p:xfrm>
        <a:graphic>
          <a:graphicData uri="http://schemas.openxmlformats.org/presentationml/2006/ole">
            <mc:AlternateContent xmlns:mc="http://schemas.openxmlformats.org/markup-compatibility/2006">
              <mc:Choice xmlns:v="urn:schemas-microsoft-com:vml" Requires="v">
                <p:oleObj r:id="rId4" imgW="7848600" imgH="5245100" progId="Paint.Picture">
                  <p:embed/>
                </p:oleObj>
              </mc:Choice>
              <mc:Fallback>
                <p:oleObj r:id="rId4" imgW="7848600" imgH="5245100" progId="Paint.Picture">
                  <p:embed/>
                  <p:pic>
                    <p:nvPicPr>
                      <p:cNvPr id="60423" name="Object 9">
                        <a:extLst>
                          <a:ext uri="{FF2B5EF4-FFF2-40B4-BE49-F238E27FC236}">
                            <a16:creationId xmlns:a16="http://schemas.microsoft.com/office/drawing/2014/main" id="{86AEC7CA-1F47-1647-BD7B-F1C7DB4C82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200400"/>
                        <a:ext cx="3867150" cy="258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24" name="Rectangle 12">
            <a:hlinkClick r:id="rId6"/>
            <a:extLst>
              <a:ext uri="{FF2B5EF4-FFF2-40B4-BE49-F238E27FC236}">
                <a16:creationId xmlns:a16="http://schemas.microsoft.com/office/drawing/2014/main" id="{93B569D6-847D-F34C-888D-01D95B43ABE9}"/>
              </a:ext>
            </a:extLst>
          </p:cNvPr>
          <p:cNvSpPr>
            <a:spLocks noChangeArrowheads="1"/>
          </p:cNvSpPr>
          <p:nvPr/>
        </p:nvSpPr>
        <p:spPr bwMode="auto">
          <a:xfrm>
            <a:off x="5410200" y="5922963"/>
            <a:ext cx="1724025"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TestFileClass</a:t>
            </a:r>
          </a:p>
        </p:txBody>
      </p:sp>
    </p:spTree>
    <p:extLst>
      <p:ext uri="{BB962C8B-B14F-4D97-AF65-F5344CB8AC3E}">
        <p14:creationId xmlns:p14="http://schemas.microsoft.com/office/powerpoint/2010/main" val="151949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14</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60419" name="Rectangle 5">
            <a:extLst>
              <a:ext uri="{FF2B5EF4-FFF2-40B4-BE49-F238E27FC236}">
                <a16:creationId xmlns:a16="http://schemas.microsoft.com/office/drawing/2014/main" id="{FD5EB490-FB04-0046-812A-2D5301C34E7F}"/>
              </a:ext>
            </a:extLst>
          </p:cNvPr>
          <p:cNvSpPr>
            <a:spLocks noChangeArrowheads="1"/>
          </p:cNvSpPr>
          <p:nvPr/>
        </p:nvSpPr>
        <p:spPr bwMode="auto">
          <a:xfrm>
            <a:off x="0" y="1193180"/>
            <a:ext cx="9144000" cy="5219441"/>
          </a:xfrm>
          <a:prstGeom prst="rect">
            <a:avLst/>
          </a:prstGeom>
          <a:solidFill>
            <a:schemeClr val="bg1"/>
          </a:solidFill>
          <a:ln>
            <a:noFill/>
          </a:ln>
        </p:spPr>
        <p:txBody>
          <a:bodyPr lIns="92075" tIns="46038" rIns="92075" bIns="46038"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Introduction: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Java, the File class is not just about creating or deleting files, but also about exploring various properties of files in a platform-independent way. Understanding these properties is crucial when working with files across different operating systems. The objective of this problem is to write a program that demonstrates how to create and manipulate files, and then use the methods provided by the File class to obtain their properties. This is particularly useful in scenarios where your program needs to adapt to different environments, such as Windows and Unix.</a:t>
            </a:r>
          </a:p>
        </p:txBody>
      </p:sp>
      <p:sp>
        <p:nvSpPr>
          <p:cNvPr id="60420" name="Rectangle 6">
            <a:extLst>
              <a:ext uri="{FF2B5EF4-FFF2-40B4-BE49-F238E27FC236}">
                <a16:creationId xmlns:a16="http://schemas.microsoft.com/office/drawing/2014/main" id="{F3723FA5-8115-B74C-A272-8CF60B7111C5}"/>
              </a:ext>
            </a:extLst>
          </p:cNvPr>
          <p:cNvSpPr>
            <a:spLocks noChangeArrowheads="1"/>
          </p:cNvSpPr>
          <p:nvPr/>
        </p:nvSpPr>
        <p:spPr bwMode="auto">
          <a:xfrm>
            <a:off x="2219325" y="1933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0422" name="Rectangle 8">
            <a:extLst>
              <a:ext uri="{FF2B5EF4-FFF2-40B4-BE49-F238E27FC236}">
                <a16:creationId xmlns:a16="http://schemas.microsoft.com/office/drawing/2014/main" id="{95DB7259-11CB-3744-910D-7D1560B183FB}"/>
              </a:ext>
            </a:extLst>
          </p:cNvPr>
          <p:cNvSpPr>
            <a:spLocks noChangeArrowheads="1"/>
          </p:cNvSpPr>
          <p:nvPr/>
        </p:nvSpPr>
        <p:spPr bwMode="auto">
          <a:xfrm>
            <a:off x="2219325" y="1857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1888313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15</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60419" name="Rectangle 5">
            <a:extLst>
              <a:ext uri="{FF2B5EF4-FFF2-40B4-BE49-F238E27FC236}">
                <a16:creationId xmlns:a16="http://schemas.microsoft.com/office/drawing/2014/main" id="{FD5EB490-FB04-0046-812A-2D5301C34E7F}"/>
              </a:ext>
            </a:extLst>
          </p:cNvPr>
          <p:cNvSpPr>
            <a:spLocks noChangeArrowheads="1"/>
          </p:cNvSpPr>
          <p:nvPr/>
        </p:nvSpPr>
        <p:spPr bwMode="auto">
          <a:xfrm>
            <a:off x="0" y="1193180"/>
            <a:ext cx="9144000" cy="5219441"/>
          </a:xfrm>
          <a:prstGeom prst="rect">
            <a:avLst/>
          </a:prstGeom>
          <a:solidFill>
            <a:schemeClr val="bg1"/>
          </a:solidFill>
          <a:ln>
            <a:noFill/>
          </a:ln>
        </p:spPr>
        <p:txBody>
          <a:bodyPr lIns="92075" tIns="46038" rIns="92075" bIns="46038"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150000"/>
              </a:lnSpc>
              <a:buNone/>
            </a:pPr>
            <a:r>
              <a:rPr lang="en-US" sz="2800" dirty="0">
                <a:latin typeface="Calibri" panose="020F0502020204030204" pitchFamily="34" charset="0"/>
                <a:cs typeface="Calibri" panose="020F0502020204030204" pitchFamily="34" charset="0"/>
              </a:rPr>
              <a:t>Key Terms:</a:t>
            </a:r>
          </a:p>
          <a:p>
            <a:pPr marL="457200" indent="-457200">
              <a:lnSpc>
                <a:spcPct val="150000"/>
              </a:lnSpc>
            </a:pPr>
            <a:r>
              <a:rPr lang="en-US" sz="2800" b="1" dirty="0">
                <a:latin typeface="Calibri" panose="020F0502020204030204" pitchFamily="34" charset="0"/>
                <a:cs typeface="Calibri" panose="020F0502020204030204" pitchFamily="34" charset="0"/>
              </a:rPr>
              <a:t>Platform-Independent</a:t>
            </a:r>
            <a:r>
              <a:rPr lang="en-US" sz="2800" dirty="0">
                <a:latin typeface="Calibri" panose="020F0502020204030204" pitchFamily="34" charset="0"/>
                <a:cs typeface="Calibri" panose="020F0502020204030204" pitchFamily="34" charset="0"/>
              </a:rPr>
              <a:t>: The ability of a program to run on various operating systems without modification.</a:t>
            </a:r>
          </a:p>
          <a:p>
            <a:pPr marL="457200" indent="-457200">
              <a:lnSpc>
                <a:spcPct val="150000"/>
              </a:lnSpc>
            </a:pPr>
            <a:r>
              <a:rPr lang="en-US" sz="2800" b="1" dirty="0">
                <a:latin typeface="Calibri" panose="020F0502020204030204" pitchFamily="34" charset="0"/>
                <a:cs typeface="Calibri" panose="020F0502020204030204" pitchFamily="34" charset="0"/>
              </a:rPr>
              <a:t>File Properties</a:t>
            </a:r>
            <a:r>
              <a:rPr lang="en-US" sz="2800" dirty="0">
                <a:latin typeface="Calibri" panose="020F0502020204030204" pitchFamily="34" charset="0"/>
                <a:cs typeface="Calibri" panose="020F0502020204030204" pitchFamily="34" charset="0"/>
              </a:rPr>
              <a:t>: Attributes such as existence, readability, writability, directory status, and more.</a:t>
            </a:r>
          </a:p>
        </p:txBody>
      </p:sp>
      <p:sp>
        <p:nvSpPr>
          <p:cNvPr id="60420" name="Rectangle 6">
            <a:extLst>
              <a:ext uri="{FF2B5EF4-FFF2-40B4-BE49-F238E27FC236}">
                <a16:creationId xmlns:a16="http://schemas.microsoft.com/office/drawing/2014/main" id="{F3723FA5-8115-B74C-A272-8CF60B7111C5}"/>
              </a:ext>
            </a:extLst>
          </p:cNvPr>
          <p:cNvSpPr>
            <a:spLocks noChangeArrowheads="1"/>
          </p:cNvSpPr>
          <p:nvPr/>
        </p:nvSpPr>
        <p:spPr bwMode="auto">
          <a:xfrm>
            <a:off x="2219325" y="1933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0422" name="Rectangle 8">
            <a:extLst>
              <a:ext uri="{FF2B5EF4-FFF2-40B4-BE49-F238E27FC236}">
                <a16:creationId xmlns:a16="http://schemas.microsoft.com/office/drawing/2014/main" id="{95DB7259-11CB-3744-910D-7D1560B183FB}"/>
              </a:ext>
            </a:extLst>
          </p:cNvPr>
          <p:cNvSpPr>
            <a:spLocks noChangeArrowheads="1"/>
          </p:cNvSpPr>
          <p:nvPr/>
        </p:nvSpPr>
        <p:spPr bwMode="auto">
          <a:xfrm>
            <a:off x="2219325" y="1857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2375149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16</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60419" name="Rectangle 5">
            <a:extLst>
              <a:ext uri="{FF2B5EF4-FFF2-40B4-BE49-F238E27FC236}">
                <a16:creationId xmlns:a16="http://schemas.microsoft.com/office/drawing/2014/main" id="{FD5EB490-FB04-0046-812A-2D5301C34E7F}"/>
              </a:ext>
            </a:extLst>
          </p:cNvPr>
          <p:cNvSpPr>
            <a:spLocks noChangeArrowheads="1"/>
          </p:cNvSpPr>
          <p:nvPr/>
        </p:nvSpPr>
        <p:spPr bwMode="auto">
          <a:xfrm>
            <a:off x="0" y="1193180"/>
            <a:ext cx="9144000" cy="5219441"/>
          </a:xfrm>
          <a:prstGeom prst="rect">
            <a:avLst/>
          </a:prstGeom>
          <a:solidFill>
            <a:schemeClr val="bg1"/>
          </a:solidFill>
          <a:ln>
            <a:noFill/>
          </a:ln>
        </p:spPr>
        <p:txBody>
          <a:bodyPr lIns="92075" tIns="46038" rIns="92075" bIns="46038"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Practical Scenario: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Imagine you're working at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Dropbox</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 company that provides cloud storage services to millions of users worldwide. As a software engineer, you're tasked with developing a feature that scans and reports on the properties of user-uploaded files to ensure they meet certain criteria, like being readable and not hidden. This feature must work seamlessly across multiple operating systems since Dropbox users might be on Windows, Mac, or Linux. By utilizing the File class in Java, you can create a robust tool that checks these file properties, ensuring consistency and reliability in your service.</a:t>
            </a:r>
            <a:endPar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Class Discussion Question: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How would you modify the </a:t>
            </a:r>
            <a:r>
              <a:rPr kumimoji="0" lang="en-US" altLang="en-US" sz="24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TestFileClass</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program to not only check if a file exists and its properties but also to create the file if it does not exist? Why might this be necessary in a real-world application?</a:t>
            </a:r>
          </a:p>
        </p:txBody>
      </p:sp>
      <p:sp>
        <p:nvSpPr>
          <p:cNvPr id="60420" name="Rectangle 6">
            <a:extLst>
              <a:ext uri="{FF2B5EF4-FFF2-40B4-BE49-F238E27FC236}">
                <a16:creationId xmlns:a16="http://schemas.microsoft.com/office/drawing/2014/main" id="{F3723FA5-8115-B74C-A272-8CF60B7111C5}"/>
              </a:ext>
            </a:extLst>
          </p:cNvPr>
          <p:cNvSpPr>
            <a:spLocks noChangeArrowheads="1"/>
          </p:cNvSpPr>
          <p:nvPr/>
        </p:nvSpPr>
        <p:spPr bwMode="auto">
          <a:xfrm>
            <a:off x="2219325" y="1933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0422" name="Rectangle 8">
            <a:extLst>
              <a:ext uri="{FF2B5EF4-FFF2-40B4-BE49-F238E27FC236}">
                <a16:creationId xmlns:a16="http://schemas.microsoft.com/office/drawing/2014/main" id="{95DB7259-11CB-3744-910D-7D1560B183FB}"/>
              </a:ext>
            </a:extLst>
          </p:cNvPr>
          <p:cNvSpPr>
            <a:spLocks noChangeArrowheads="1"/>
          </p:cNvSpPr>
          <p:nvPr/>
        </p:nvSpPr>
        <p:spPr bwMode="auto">
          <a:xfrm>
            <a:off x="2219325" y="1857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3463565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17</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60419" name="Rectangle 5">
            <a:extLst>
              <a:ext uri="{FF2B5EF4-FFF2-40B4-BE49-F238E27FC236}">
                <a16:creationId xmlns:a16="http://schemas.microsoft.com/office/drawing/2014/main" id="{FD5EB490-FB04-0046-812A-2D5301C34E7F}"/>
              </a:ext>
            </a:extLst>
          </p:cNvPr>
          <p:cNvSpPr>
            <a:spLocks noChangeArrowheads="1"/>
          </p:cNvSpPr>
          <p:nvPr/>
        </p:nvSpPr>
        <p:spPr bwMode="auto">
          <a:xfrm>
            <a:off x="0" y="1762562"/>
            <a:ext cx="9144000" cy="4080678"/>
          </a:xfrm>
          <a:prstGeom prst="rect">
            <a:avLst/>
          </a:prstGeom>
          <a:solidFill>
            <a:schemeClr val="bg1"/>
          </a:solidFill>
          <a:ln>
            <a:noFill/>
          </a:ln>
        </p:spPr>
        <p:txBody>
          <a:bodyPr lIns="92075" tIns="46038" rIns="92075" bIns="46038"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Responses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indent="-457200" eaLnBrk="0" fontAlgn="base" hangingPunct="0">
              <a:lnSpc>
                <a:spcPct val="150000"/>
              </a:lnSpc>
              <a:spcBef>
                <a:spcPct val="0"/>
              </a:spcBef>
              <a:spcAft>
                <a:spcPct val="0"/>
              </a:spcAft>
              <a:buClrTx/>
              <a:buSz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You might use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createNewFile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of the File class to create a file if it does not exist.</a:t>
            </a:r>
          </a:p>
          <a:p>
            <a:pPr marL="457200" indent="-457200" eaLnBrk="0" fontAlgn="base" hangingPunct="0">
              <a:lnSpc>
                <a:spcPct val="150000"/>
              </a:lnSpc>
              <a:spcBef>
                <a:spcPct val="0"/>
              </a:spcBef>
              <a:spcAft>
                <a:spcPct val="0"/>
              </a:spcAft>
              <a:buClrTx/>
              <a:buSz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could be necessary in real-world applications to ensure that necessary files are always available for operation, such as configuration files or logs.</a:t>
            </a:r>
          </a:p>
        </p:txBody>
      </p:sp>
      <p:sp>
        <p:nvSpPr>
          <p:cNvPr id="60420" name="Rectangle 6">
            <a:extLst>
              <a:ext uri="{FF2B5EF4-FFF2-40B4-BE49-F238E27FC236}">
                <a16:creationId xmlns:a16="http://schemas.microsoft.com/office/drawing/2014/main" id="{F3723FA5-8115-B74C-A272-8CF60B7111C5}"/>
              </a:ext>
            </a:extLst>
          </p:cNvPr>
          <p:cNvSpPr>
            <a:spLocks noChangeArrowheads="1"/>
          </p:cNvSpPr>
          <p:nvPr/>
        </p:nvSpPr>
        <p:spPr bwMode="auto">
          <a:xfrm>
            <a:off x="2219325" y="1933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0422" name="Rectangle 8">
            <a:extLst>
              <a:ext uri="{FF2B5EF4-FFF2-40B4-BE49-F238E27FC236}">
                <a16:creationId xmlns:a16="http://schemas.microsoft.com/office/drawing/2014/main" id="{95DB7259-11CB-3744-910D-7D1560B183FB}"/>
              </a:ext>
            </a:extLst>
          </p:cNvPr>
          <p:cNvSpPr>
            <a:spLocks noChangeArrowheads="1"/>
          </p:cNvSpPr>
          <p:nvPr/>
        </p:nvSpPr>
        <p:spPr bwMode="auto">
          <a:xfrm>
            <a:off x="2219325" y="1857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3914506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18</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60419" name="Rectangle 5">
            <a:extLst>
              <a:ext uri="{FF2B5EF4-FFF2-40B4-BE49-F238E27FC236}">
                <a16:creationId xmlns:a16="http://schemas.microsoft.com/office/drawing/2014/main" id="{FD5EB490-FB04-0046-812A-2D5301C34E7F}"/>
              </a:ext>
            </a:extLst>
          </p:cNvPr>
          <p:cNvSpPr>
            <a:spLocks noChangeArrowheads="1"/>
          </p:cNvSpPr>
          <p:nvPr/>
        </p:nvSpPr>
        <p:spPr bwMode="auto">
          <a:xfrm>
            <a:off x="0" y="1762562"/>
            <a:ext cx="9144000" cy="4080678"/>
          </a:xfrm>
          <a:prstGeom prst="rect">
            <a:avLst/>
          </a:prstGeom>
          <a:solidFill>
            <a:schemeClr val="bg1"/>
          </a:solidFill>
          <a:ln>
            <a:noFill/>
          </a:ln>
        </p:spPr>
        <p:txBody>
          <a:bodyPr lIns="92075" tIns="46038" rIns="92075" bIns="46038"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Multiple-Choice Question: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Which of the following statements about the File class in Java is correct?</a:t>
            </a:r>
          </a:p>
          <a:p>
            <a:pPr marL="514350" marR="0" lvl="0" indent="-514350" algn="l" defTabSz="914400" rtl="0" eaLnBrk="0" fontAlgn="base" latinLnBrk="0" hangingPunct="0">
              <a:lnSpc>
                <a:spcPct val="150000"/>
              </a:lnSpc>
              <a:spcBef>
                <a:spcPct val="0"/>
              </a:spcBef>
              <a:spcAft>
                <a:spcPct val="0"/>
              </a:spcAft>
              <a:buClrTx/>
              <a:buSzTx/>
              <a:buFontTx/>
              <a:buAutoNum type="alphaUcParen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File class can only handle text files.</a:t>
            </a:r>
          </a:p>
          <a:p>
            <a:pPr marL="514350" marR="0" lvl="0" indent="-514350" algn="l" defTabSz="914400" rtl="0" eaLnBrk="0" fontAlgn="base" latinLnBrk="0" hangingPunct="0">
              <a:lnSpc>
                <a:spcPct val="150000"/>
              </a:lnSpc>
              <a:spcBef>
                <a:spcPct val="0"/>
              </a:spcBef>
              <a:spcAft>
                <a:spcPct val="0"/>
              </a:spcAft>
              <a:buClrTx/>
              <a:buSzTx/>
              <a:buFontTx/>
              <a:buAutoNum type="alphaUcParen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File class methods are platform-dependent.</a:t>
            </a:r>
          </a:p>
          <a:p>
            <a:pPr marL="514350" marR="0" lvl="0" indent="-514350" algn="l" defTabSz="914400" rtl="0" eaLnBrk="0" fontAlgn="base" latinLnBrk="0" hangingPunct="0">
              <a:lnSpc>
                <a:spcPct val="150000"/>
              </a:lnSpc>
              <a:spcBef>
                <a:spcPct val="0"/>
              </a:spcBef>
              <a:spcAft>
                <a:spcPct val="0"/>
              </a:spcAft>
              <a:buClrTx/>
              <a:buSzTx/>
              <a:buFontTx/>
              <a:buAutoNum type="alphaUcParen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File class provides methods to check various file properties like existence and readability.</a:t>
            </a:r>
          </a:p>
          <a:p>
            <a:pPr marL="514350" marR="0" lvl="0" indent="-514350" algn="l" defTabSz="914400" rtl="0" eaLnBrk="0" fontAlgn="base" latinLnBrk="0" hangingPunct="0">
              <a:lnSpc>
                <a:spcPct val="150000"/>
              </a:lnSpc>
              <a:spcBef>
                <a:spcPct val="0"/>
              </a:spcBef>
              <a:spcAft>
                <a:spcPct val="0"/>
              </a:spcAft>
              <a:buClrTx/>
              <a:buSzTx/>
              <a:buFontTx/>
              <a:buAutoNum type="alphaUcParen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File class automatically opens and reads file contents.</a:t>
            </a:r>
          </a:p>
        </p:txBody>
      </p:sp>
      <p:sp>
        <p:nvSpPr>
          <p:cNvPr id="60420" name="Rectangle 6">
            <a:extLst>
              <a:ext uri="{FF2B5EF4-FFF2-40B4-BE49-F238E27FC236}">
                <a16:creationId xmlns:a16="http://schemas.microsoft.com/office/drawing/2014/main" id="{F3723FA5-8115-B74C-A272-8CF60B7111C5}"/>
              </a:ext>
            </a:extLst>
          </p:cNvPr>
          <p:cNvSpPr>
            <a:spLocks noChangeArrowheads="1"/>
          </p:cNvSpPr>
          <p:nvPr/>
        </p:nvSpPr>
        <p:spPr bwMode="auto">
          <a:xfrm>
            <a:off x="2219325" y="1933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0422" name="Rectangle 8">
            <a:extLst>
              <a:ext uri="{FF2B5EF4-FFF2-40B4-BE49-F238E27FC236}">
                <a16:creationId xmlns:a16="http://schemas.microsoft.com/office/drawing/2014/main" id="{95DB7259-11CB-3744-910D-7D1560B183FB}"/>
              </a:ext>
            </a:extLst>
          </p:cNvPr>
          <p:cNvSpPr>
            <a:spLocks noChangeArrowheads="1"/>
          </p:cNvSpPr>
          <p:nvPr/>
        </p:nvSpPr>
        <p:spPr bwMode="auto">
          <a:xfrm>
            <a:off x="2219325" y="1857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 name="Rectangle: Rounded Corners 2">
            <a:extLst>
              <a:ext uri="{FF2B5EF4-FFF2-40B4-BE49-F238E27FC236}">
                <a16:creationId xmlns:a16="http://schemas.microsoft.com/office/drawing/2014/main" id="{2995CABB-1E39-234C-9554-E0A83DD6C3A6}"/>
              </a:ext>
            </a:extLst>
          </p:cNvPr>
          <p:cNvSpPr/>
          <p:nvPr/>
        </p:nvSpPr>
        <p:spPr>
          <a:xfrm>
            <a:off x="0" y="4517407"/>
            <a:ext cx="9144000" cy="1214317"/>
          </a:xfrm>
          <a:prstGeom prst="roundRect">
            <a:avLst/>
          </a:prstGeom>
          <a:noFill/>
          <a:ln w="28575">
            <a:solidFill>
              <a:srgbClr val="F21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8036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19</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pic>
        <p:nvPicPr>
          <p:cNvPr id="3" name="Picture 2">
            <a:extLst>
              <a:ext uri="{FF2B5EF4-FFF2-40B4-BE49-F238E27FC236}">
                <a16:creationId xmlns:a16="http://schemas.microsoft.com/office/drawing/2014/main" id="{F248816D-35C6-30DA-36BC-EDDE2A84E0C8}"/>
              </a:ext>
            </a:extLst>
          </p:cNvPr>
          <p:cNvPicPr>
            <a:picLocks noChangeAspect="1"/>
          </p:cNvPicPr>
          <p:nvPr/>
        </p:nvPicPr>
        <p:blipFill rotWithShape="1">
          <a:blip r:embed="rId2"/>
          <a:srcRect l="30460" t="22771" r="29885" b="40856"/>
          <a:stretch/>
        </p:blipFill>
        <p:spPr>
          <a:xfrm>
            <a:off x="645457" y="1403131"/>
            <a:ext cx="7853086" cy="4051738"/>
          </a:xfrm>
          <a:prstGeom prst="rect">
            <a:avLst/>
          </a:prstGeom>
        </p:spPr>
      </p:pic>
    </p:spTree>
    <p:extLst>
      <p:ext uri="{BB962C8B-B14F-4D97-AF65-F5344CB8AC3E}">
        <p14:creationId xmlns:p14="http://schemas.microsoft.com/office/powerpoint/2010/main" val="3696507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2</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685800" y="152400"/>
            <a:ext cx="7772400" cy="819150"/>
          </a:xfrm>
        </p:spPr>
        <p:txBody>
          <a:bodyPr/>
          <a:lstStyle/>
          <a:p>
            <a:r>
              <a:rPr lang="en-US" altLang="en-US"/>
              <a:t>The File Class</a:t>
            </a:r>
            <a:endParaRPr lang="en-US" altLang="en-US" b="1"/>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81000" y="1143000"/>
            <a:ext cx="8382000" cy="4103914"/>
          </a:xfrm>
        </p:spPr>
        <p:txBody>
          <a:bodyPr>
            <a:normAutofit/>
          </a:bodyPr>
          <a:lstStyle/>
          <a:p>
            <a:r>
              <a:rPr lang="en-US" altLang="en-US" sz="2800" dirty="0">
                <a:cs typeface="Times New Roman" panose="02020603050405020304" pitchFamily="18" charset="0"/>
              </a:rPr>
              <a:t>The </a:t>
            </a:r>
            <a:r>
              <a:rPr lang="en-US" altLang="en-US" sz="2800" u="sng" dirty="0">
                <a:cs typeface="Times New Roman" panose="02020603050405020304" pitchFamily="18" charset="0"/>
              </a:rPr>
              <a:t>File</a:t>
            </a:r>
            <a:r>
              <a:rPr lang="en-US" altLang="en-US" sz="2800" dirty="0">
                <a:cs typeface="Times New Roman" panose="02020603050405020304" pitchFamily="18" charset="0"/>
              </a:rPr>
              <a:t> class is intended to provide an abstraction that deals with most of the machine-dependent complexities of files and path names in a machine-independent fashion. </a:t>
            </a:r>
          </a:p>
          <a:p>
            <a:r>
              <a:rPr lang="en-US" altLang="en-US" sz="2800" dirty="0">
                <a:cs typeface="Times New Roman" panose="02020603050405020304" pitchFamily="18" charset="0"/>
              </a:rPr>
              <a:t>The filename is a string. </a:t>
            </a:r>
          </a:p>
          <a:p>
            <a:r>
              <a:rPr lang="en-US" altLang="en-US" sz="2800" dirty="0">
                <a:cs typeface="Times New Roman" panose="02020603050405020304" pitchFamily="18" charset="0"/>
              </a:rPr>
              <a:t>The </a:t>
            </a:r>
            <a:r>
              <a:rPr lang="en-US" altLang="en-US" sz="2800" u="sng" dirty="0">
                <a:cs typeface="Times New Roman" panose="02020603050405020304" pitchFamily="18" charset="0"/>
              </a:rPr>
              <a:t>File</a:t>
            </a:r>
            <a:r>
              <a:rPr lang="en-US" altLang="en-US" sz="2800" dirty="0">
                <a:cs typeface="Times New Roman" panose="02020603050405020304" pitchFamily="18" charset="0"/>
              </a:rPr>
              <a:t> class is a wrapper class for the file name and its directory path. </a:t>
            </a:r>
          </a:p>
        </p:txBody>
      </p:sp>
    </p:spTree>
    <p:extLst>
      <p:ext uri="{BB962C8B-B14F-4D97-AF65-F5344CB8AC3E}">
        <p14:creationId xmlns:p14="http://schemas.microsoft.com/office/powerpoint/2010/main" val="117189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20</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pic>
        <p:nvPicPr>
          <p:cNvPr id="4" name="Picture 3">
            <a:extLst>
              <a:ext uri="{FF2B5EF4-FFF2-40B4-BE49-F238E27FC236}">
                <a16:creationId xmlns:a16="http://schemas.microsoft.com/office/drawing/2014/main" id="{895535A1-3CD7-26DC-CE32-21277563B5F1}"/>
              </a:ext>
            </a:extLst>
          </p:cNvPr>
          <p:cNvPicPr>
            <a:picLocks noChangeAspect="1"/>
          </p:cNvPicPr>
          <p:nvPr/>
        </p:nvPicPr>
        <p:blipFill rotWithShape="1">
          <a:blip r:embed="rId2"/>
          <a:srcRect b="5505"/>
          <a:stretch/>
        </p:blipFill>
        <p:spPr>
          <a:xfrm>
            <a:off x="0" y="857251"/>
            <a:ext cx="9144000" cy="4860378"/>
          </a:xfrm>
          <a:prstGeom prst="rect">
            <a:avLst/>
          </a:prstGeom>
        </p:spPr>
      </p:pic>
    </p:spTree>
    <p:extLst>
      <p:ext uri="{BB962C8B-B14F-4D97-AF65-F5344CB8AC3E}">
        <p14:creationId xmlns:p14="http://schemas.microsoft.com/office/powerpoint/2010/main" val="2367880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21</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pic>
        <p:nvPicPr>
          <p:cNvPr id="3" name="Picture 2">
            <a:extLst>
              <a:ext uri="{FF2B5EF4-FFF2-40B4-BE49-F238E27FC236}">
                <a16:creationId xmlns:a16="http://schemas.microsoft.com/office/drawing/2014/main" id="{1854A363-C9FE-C160-8A47-809FF374BDA7}"/>
              </a:ext>
            </a:extLst>
          </p:cNvPr>
          <p:cNvPicPr>
            <a:picLocks noChangeAspect="1"/>
          </p:cNvPicPr>
          <p:nvPr/>
        </p:nvPicPr>
        <p:blipFill rotWithShape="1">
          <a:blip r:embed="rId2"/>
          <a:srcRect b="6730"/>
          <a:stretch/>
        </p:blipFill>
        <p:spPr>
          <a:xfrm>
            <a:off x="0" y="1030342"/>
            <a:ext cx="9144000" cy="4797316"/>
          </a:xfrm>
          <a:prstGeom prst="rect">
            <a:avLst/>
          </a:prstGeom>
        </p:spPr>
      </p:pic>
    </p:spTree>
    <p:extLst>
      <p:ext uri="{BB962C8B-B14F-4D97-AF65-F5344CB8AC3E}">
        <p14:creationId xmlns:p14="http://schemas.microsoft.com/office/powerpoint/2010/main" val="2100713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22</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pic>
        <p:nvPicPr>
          <p:cNvPr id="4" name="Picture 3">
            <a:extLst>
              <a:ext uri="{FF2B5EF4-FFF2-40B4-BE49-F238E27FC236}">
                <a16:creationId xmlns:a16="http://schemas.microsoft.com/office/drawing/2014/main" id="{243BC4C6-B3AB-9D5B-97D8-B312D7059B78}"/>
              </a:ext>
            </a:extLst>
          </p:cNvPr>
          <p:cNvPicPr>
            <a:picLocks noChangeAspect="1"/>
          </p:cNvPicPr>
          <p:nvPr/>
        </p:nvPicPr>
        <p:blipFill rotWithShape="1">
          <a:blip r:embed="rId2"/>
          <a:srcRect b="5505"/>
          <a:stretch/>
        </p:blipFill>
        <p:spPr>
          <a:xfrm>
            <a:off x="10510" y="1103471"/>
            <a:ext cx="9144000" cy="4860378"/>
          </a:xfrm>
          <a:prstGeom prst="rect">
            <a:avLst/>
          </a:prstGeom>
        </p:spPr>
      </p:pic>
    </p:spTree>
    <p:extLst>
      <p:ext uri="{BB962C8B-B14F-4D97-AF65-F5344CB8AC3E}">
        <p14:creationId xmlns:p14="http://schemas.microsoft.com/office/powerpoint/2010/main" val="1935254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23</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pic>
        <p:nvPicPr>
          <p:cNvPr id="3" name="Picture 2">
            <a:extLst>
              <a:ext uri="{FF2B5EF4-FFF2-40B4-BE49-F238E27FC236}">
                <a16:creationId xmlns:a16="http://schemas.microsoft.com/office/drawing/2014/main" id="{B7C89B2D-3A46-8373-0E11-BE3D7DB696CC}"/>
              </a:ext>
            </a:extLst>
          </p:cNvPr>
          <p:cNvPicPr>
            <a:picLocks noChangeAspect="1"/>
          </p:cNvPicPr>
          <p:nvPr/>
        </p:nvPicPr>
        <p:blipFill rotWithShape="1">
          <a:blip r:embed="rId2"/>
          <a:srcRect l="30000" t="-370" r="29885" b="27369"/>
          <a:stretch/>
        </p:blipFill>
        <p:spPr>
          <a:xfrm>
            <a:off x="1786757" y="843828"/>
            <a:ext cx="5875286" cy="6014172"/>
          </a:xfrm>
          <a:prstGeom prst="rect">
            <a:avLst/>
          </a:prstGeom>
        </p:spPr>
      </p:pic>
      <p:pic>
        <p:nvPicPr>
          <p:cNvPr id="5" name="Picture 4">
            <a:extLst>
              <a:ext uri="{FF2B5EF4-FFF2-40B4-BE49-F238E27FC236}">
                <a16:creationId xmlns:a16="http://schemas.microsoft.com/office/drawing/2014/main" id="{FA9C7BDF-62EB-8740-9FC4-F42DCAE4275F}"/>
              </a:ext>
            </a:extLst>
          </p:cNvPr>
          <p:cNvPicPr>
            <a:picLocks noChangeAspect="1"/>
          </p:cNvPicPr>
          <p:nvPr/>
        </p:nvPicPr>
        <p:blipFill rotWithShape="1">
          <a:blip r:embed="rId2"/>
          <a:srcRect l="30000" t="-370" r="29885" b="27369"/>
          <a:stretch/>
        </p:blipFill>
        <p:spPr>
          <a:xfrm>
            <a:off x="1634357" y="843828"/>
            <a:ext cx="5875286" cy="6014172"/>
          </a:xfrm>
          <a:prstGeom prst="rect">
            <a:avLst/>
          </a:prstGeom>
        </p:spPr>
      </p:pic>
    </p:spTree>
    <p:extLst>
      <p:ext uri="{BB962C8B-B14F-4D97-AF65-F5344CB8AC3E}">
        <p14:creationId xmlns:p14="http://schemas.microsoft.com/office/powerpoint/2010/main" val="326722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24</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pic>
        <p:nvPicPr>
          <p:cNvPr id="3" name="Picture 2">
            <a:extLst>
              <a:ext uri="{FF2B5EF4-FFF2-40B4-BE49-F238E27FC236}">
                <a16:creationId xmlns:a16="http://schemas.microsoft.com/office/drawing/2014/main" id="{9B80D7A3-DBE0-AB89-6A14-8709316E4DDA}"/>
              </a:ext>
            </a:extLst>
          </p:cNvPr>
          <p:cNvPicPr>
            <a:picLocks noChangeAspect="1"/>
          </p:cNvPicPr>
          <p:nvPr/>
        </p:nvPicPr>
        <p:blipFill rotWithShape="1">
          <a:blip r:embed="rId2"/>
          <a:srcRect b="6177"/>
          <a:stretch/>
        </p:blipFill>
        <p:spPr>
          <a:xfrm>
            <a:off x="0" y="1016102"/>
            <a:ext cx="9144000" cy="4825795"/>
          </a:xfrm>
          <a:prstGeom prst="rect">
            <a:avLst/>
          </a:prstGeom>
        </p:spPr>
      </p:pic>
      <p:sp>
        <p:nvSpPr>
          <p:cNvPr id="4" name="Rectangle: Rounded Corners 3">
            <a:extLst>
              <a:ext uri="{FF2B5EF4-FFF2-40B4-BE49-F238E27FC236}">
                <a16:creationId xmlns:a16="http://schemas.microsoft.com/office/drawing/2014/main" id="{32E233FD-7746-8D5F-6B49-9E797F4937A2}"/>
              </a:ext>
            </a:extLst>
          </p:cNvPr>
          <p:cNvSpPr/>
          <p:nvPr/>
        </p:nvSpPr>
        <p:spPr>
          <a:xfrm>
            <a:off x="1120878" y="1248696"/>
            <a:ext cx="270387" cy="176981"/>
          </a:xfrm>
          <a:prstGeom prst="roundRect">
            <a:avLst/>
          </a:prstGeom>
          <a:noFill/>
          <a:ln w="28575">
            <a:solidFill>
              <a:srgbClr val="F21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Rounded Corners 4">
            <a:extLst>
              <a:ext uri="{FF2B5EF4-FFF2-40B4-BE49-F238E27FC236}">
                <a16:creationId xmlns:a16="http://schemas.microsoft.com/office/drawing/2014/main" id="{D1071950-6256-E26E-9FD6-44002607C62A}"/>
              </a:ext>
            </a:extLst>
          </p:cNvPr>
          <p:cNvSpPr/>
          <p:nvPr/>
        </p:nvSpPr>
        <p:spPr>
          <a:xfrm>
            <a:off x="1214284" y="2718618"/>
            <a:ext cx="4100051" cy="176981"/>
          </a:xfrm>
          <a:prstGeom prst="roundRect">
            <a:avLst/>
          </a:prstGeom>
          <a:noFill/>
          <a:ln w="28575">
            <a:solidFill>
              <a:srgbClr val="F21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8ED1BB98-8F28-8DA1-38BA-3F6BB877EE81}"/>
              </a:ext>
            </a:extLst>
          </p:cNvPr>
          <p:cNvSpPr/>
          <p:nvPr/>
        </p:nvSpPr>
        <p:spPr>
          <a:xfrm>
            <a:off x="2290916" y="3873911"/>
            <a:ext cx="6853084" cy="1750141"/>
          </a:xfrm>
          <a:prstGeom prst="roundRect">
            <a:avLst/>
          </a:prstGeom>
          <a:noFill/>
          <a:ln w="28575">
            <a:solidFill>
              <a:srgbClr val="F21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55281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CD00CF-1020-312D-7A95-5BA5B3633600}"/>
              </a:ext>
            </a:extLst>
          </p:cNvPr>
          <p:cNvPicPr>
            <a:picLocks noChangeAspect="1"/>
          </p:cNvPicPr>
          <p:nvPr/>
        </p:nvPicPr>
        <p:blipFill rotWithShape="1">
          <a:blip r:embed="rId2"/>
          <a:srcRect l="23361" t="32400" r="29296" b="34036"/>
          <a:stretch/>
        </p:blipFill>
        <p:spPr>
          <a:xfrm>
            <a:off x="1192525" y="824788"/>
            <a:ext cx="6530350" cy="2604212"/>
          </a:xfrm>
          <a:prstGeom prst="rect">
            <a:avLst/>
          </a:prstGeom>
          <a:ln w="28575">
            <a:solidFill>
              <a:schemeClr val="accent1"/>
            </a:solidFill>
          </a:ln>
        </p:spPr>
      </p:pic>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25</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pic>
        <p:nvPicPr>
          <p:cNvPr id="6" name="Picture 5">
            <a:extLst>
              <a:ext uri="{FF2B5EF4-FFF2-40B4-BE49-F238E27FC236}">
                <a16:creationId xmlns:a16="http://schemas.microsoft.com/office/drawing/2014/main" id="{39FC9794-161E-87C7-AD41-0BDE8261CE78}"/>
              </a:ext>
            </a:extLst>
          </p:cNvPr>
          <p:cNvPicPr>
            <a:picLocks noChangeAspect="1"/>
          </p:cNvPicPr>
          <p:nvPr/>
        </p:nvPicPr>
        <p:blipFill rotWithShape="1">
          <a:blip r:embed="rId3"/>
          <a:srcRect l="24480" t="32543" r="32960" b="14692"/>
          <a:stretch/>
        </p:blipFill>
        <p:spPr>
          <a:xfrm>
            <a:off x="2212298" y="3566838"/>
            <a:ext cx="4719404" cy="3291162"/>
          </a:xfrm>
          <a:prstGeom prst="rect">
            <a:avLst/>
          </a:prstGeom>
          <a:ln w="28575">
            <a:solidFill>
              <a:schemeClr val="accent1"/>
            </a:solidFill>
          </a:ln>
        </p:spPr>
      </p:pic>
      <p:sp>
        <p:nvSpPr>
          <p:cNvPr id="7" name="Rectangle: Rounded Corners 6">
            <a:extLst>
              <a:ext uri="{FF2B5EF4-FFF2-40B4-BE49-F238E27FC236}">
                <a16:creationId xmlns:a16="http://schemas.microsoft.com/office/drawing/2014/main" id="{14197007-85BA-08DF-A2C2-8749714D6A9E}"/>
              </a:ext>
            </a:extLst>
          </p:cNvPr>
          <p:cNvSpPr/>
          <p:nvPr/>
        </p:nvSpPr>
        <p:spPr>
          <a:xfrm>
            <a:off x="2015613" y="3067664"/>
            <a:ext cx="2074607" cy="19664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76271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26</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4" name="TextBox 3">
            <a:extLst>
              <a:ext uri="{FF2B5EF4-FFF2-40B4-BE49-F238E27FC236}">
                <a16:creationId xmlns:a16="http://schemas.microsoft.com/office/drawing/2014/main" id="{DEA4D0B2-4AA4-149C-6049-C9FA69545EC8}"/>
              </a:ext>
            </a:extLst>
          </p:cNvPr>
          <p:cNvSpPr txBox="1"/>
          <p:nvPr/>
        </p:nvSpPr>
        <p:spPr>
          <a:xfrm>
            <a:off x="0" y="1307690"/>
            <a:ext cx="9144000" cy="1384995"/>
          </a:xfrm>
          <a:prstGeom prst="rect">
            <a:avLst/>
          </a:prstGeom>
          <a:noFill/>
          <a:ln w="28575">
            <a:solidFill>
              <a:srgbClr val="F2120C"/>
            </a:solidFill>
          </a:ln>
        </p:spPr>
        <p:txBody>
          <a:bodyPr wrap="square">
            <a:spAutoFit/>
          </a:bodyPr>
          <a:lstStyle/>
          <a:p>
            <a:r>
              <a:rPr lang="en-AU" sz="2800" dirty="0">
                <a:highlight>
                  <a:srgbClr val="FFFF00"/>
                </a:highlight>
                <a:latin typeface="Calibri" panose="020F0502020204030204" pitchFamily="34" charset="0"/>
                <a:cs typeface="Calibri" panose="020F0502020204030204" pitchFamily="34" charset="0"/>
              </a:rPr>
              <a:t>C:\Users\....\eclipse-workspace\ExploringFilePropertiesinJava\src\exploringFilePropertiesinJava</a:t>
            </a:r>
          </a:p>
        </p:txBody>
      </p:sp>
      <p:pic>
        <p:nvPicPr>
          <p:cNvPr id="8" name="Picture 7">
            <a:extLst>
              <a:ext uri="{FF2B5EF4-FFF2-40B4-BE49-F238E27FC236}">
                <a16:creationId xmlns:a16="http://schemas.microsoft.com/office/drawing/2014/main" id="{5748D73F-249E-3D15-9C4C-FEFDB478F568}"/>
              </a:ext>
            </a:extLst>
          </p:cNvPr>
          <p:cNvPicPr>
            <a:picLocks noChangeAspect="1"/>
          </p:cNvPicPr>
          <p:nvPr/>
        </p:nvPicPr>
        <p:blipFill rotWithShape="1">
          <a:blip r:embed="rId2"/>
          <a:srcRect l="23548" t="26753" r="20968" b="46320"/>
          <a:stretch/>
        </p:blipFill>
        <p:spPr>
          <a:xfrm>
            <a:off x="0" y="2932044"/>
            <a:ext cx="9144000" cy="2466544"/>
          </a:xfrm>
          <a:prstGeom prst="rect">
            <a:avLst/>
          </a:prstGeom>
          <a:ln w="28575">
            <a:solidFill>
              <a:srgbClr val="F2120C"/>
            </a:solidFill>
          </a:ln>
        </p:spPr>
      </p:pic>
    </p:spTree>
    <p:extLst>
      <p:ext uri="{BB962C8B-B14F-4D97-AF65-F5344CB8AC3E}">
        <p14:creationId xmlns:p14="http://schemas.microsoft.com/office/powerpoint/2010/main" val="2149328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27</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pic>
        <p:nvPicPr>
          <p:cNvPr id="3" name="Picture 2">
            <a:extLst>
              <a:ext uri="{FF2B5EF4-FFF2-40B4-BE49-F238E27FC236}">
                <a16:creationId xmlns:a16="http://schemas.microsoft.com/office/drawing/2014/main" id="{8D2731AE-1111-FB62-DF10-1D8205FBFBD0}"/>
              </a:ext>
            </a:extLst>
          </p:cNvPr>
          <p:cNvPicPr>
            <a:picLocks noChangeAspect="1"/>
          </p:cNvPicPr>
          <p:nvPr/>
        </p:nvPicPr>
        <p:blipFill rotWithShape="1">
          <a:blip r:embed="rId2"/>
          <a:srcRect t="7611" r="33549" b="55113"/>
          <a:stretch/>
        </p:blipFill>
        <p:spPr>
          <a:xfrm>
            <a:off x="0" y="1248697"/>
            <a:ext cx="9144000" cy="2885242"/>
          </a:xfrm>
          <a:prstGeom prst="rect">
            <a:avLst/>
          </a:prstGeom>
          <a:ln>
            <a:solidFill>
              <a:srgbClr val="F2120C"/>
            </a:solidFill>
          </a:ln>
        </p:spPr>
      </p:pic>
      <p:pic>
        <p:nvPicPr>
          <p:cNvPr id="6" name="Picture 5">
            <a:extLst>
              <a:ext uri="{FF2B5EF4-FFF2-40B4-BE49-F238E27FC236}">
                <a16:creationId xmlns:a16="http://schemas.microsoft.com/office/drawing/2014/main" id="{579814A6-FAE5-C63C-8CEC-42C3C2FC54B7}"/>
              </a:ext>
            </a:extLst>
          </p:cNvPr>
          <p:cNvPicPr>
            <a:picLocks noChangeAspect="1"/>
          </p:cNvPicPr>
          <p:nvPr/>
        </p:nvPicPr>
        <p:blipFill rotWithShape="1">
          <a:blip r:embed="rId3"/>
          <a:srcRect t="7611" r="33333" b="54166"/>
          <a:stretch/>
        </p:blipFill>
        <p:spPr>
          <a:xfrm>
            <a:off x="578874" y="4133939"/>
            <a:ext cx="7757652" cy="2501938"/>
          </a:xfrm>
          <a:prstGeom prst="rect">
            <a:avLst/>
          </a:prstGeom>
          <a:ln>
            <a:solidFill>
              <a:srgbClr val="F2120C"/>
            </a:solidFill>
          </a:ln>
        </p:spPr>
      </p:pic>
    </p:spTree>
    <p:extLst>
      <p:ext uri="{BB962C8B-B14F-4D97-AF65-F5344CB8AC3E}">
        <p14:creationId xmlns:p14="http://schemas.microsoft.com/office/powerpoint/2010/main" val="960696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28</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4" name="TextBox 3">
            <a:extLst>
              <a:ext uri="{FF2B5EF4-FFF2-40B4-BE49-F238E27FC236}">
                <a16:creationId xmlns:a16="http://schemas.microsoft.com/office/drawing/2014/main" id="{51112192-4EF0-0F30-AF5D-E0C152E905C9}"/>
              </a:ext>
            </a:extLst>
          </p:cNvPr>
          <p:cNvSpPr txBox="1"/>
          <p:nvPr/>
        </p:nvSpPr>
        <p:spPr>
          <a:xfrm>
            <a:off x="0" y="1225689"/>
            <a:ext cx="9144000" cy="5632311"/>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exploringFilePropertiesinJava</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ExploringFilePropertiesinJava</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java.io.File</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file</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java.io.File</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“animation.gif"</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"Does it exist? "</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file</a:t>
            </a:r>
            <a:r>
              <a:rPr lang="en-US" sz="1800" dirty="0" err="1">
                <a:solidFill>
                  <a:srgbClr val="000000"/>
                </a:solidFill>
                <a:effectLst/>
                <a:highlight>
                  <a:srgbClr val="FFFFFF"/>
                </a:highlight>
                <a:latin typeface="Consolas" panose="020B0609020204030204" pitchFamily="49" charset="0"/>
              </a:rPr>
              <a:t>.exists</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"The file has "</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file</a:t>
            </a:r>
            <a:r>
              <a:rPr lang="en-US" sz="1800" dirty="0" err="1">
                <a:solidFill>
                  <a:srgbClr val="000000"/>
                </a:solidFill>
                <a:effectLst/>
                <a:highlight>
                  <a:srgbClr val="FFFFFF"/>
                </a:highlight>
                <a:latin typeface="Consolas" panose="020B0609020204030204" pitchFamily="49" charset="0"/>
              </a:rPr>
              <a:t>.length</a:t>
            </a:r>
            <a:r>
              <a:rPr lang="en-US" sz="1800" dirty="0">
                <a:solidFill>
                  <a:srgbClr val="000000"/>
                </a:solidFill>
                <a:effectLst/>
                <a:highlight>
                  <a:srgbClr val="FFFFFF"/>
                </a:highlight>
                <a:latin typeface="Consolas" panose="020B0609020204030204" pitchFamily="49" charset="0"/>
              </a:rPr>
              <a:t>() + </a:t>
            </a:r>
            <a:r>
              <a:rPr lang="en-US" sz="1800" dirty="0">
                <a:solidFill>
                  <a:srgbClr val="2A00FF"/>
                </a:solidFill>
                <a:effectLst/>
                <a:highlight>
                  <a:srgbClr val="FFFFFF"/>
                </a:highlight>
                <a:latin typeface="Consolas" panose="020B0609020204030204" pitchFamily="49" charset="0"/>
              </a:rPr>
              <a:t>" bytes"</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"Can it be read? "</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file</a:t>
            </a:r>
            <a:r>
              <a:rPr lang="en-US" sz="1800" dirty="0" err="1">
                <a:solidFill>
                  <a:srgbClr val="000000"/>
                </a:solidFill>
                <a:effectLst/>
                <a:highlight>
                  <a:srgbClr val="FFFFFF"/>
                </a:highlight>
                <a:latin typeface="Consolas" panose="020B0609020204030204" pitchFamily="49" charset="0"/>
              </a:rPr>
              <a:t>.canRead</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"Can it be written? "</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file</a:t>
            </a:r>
            <a:r>
              <a:rPr lang="en-US" sz="1800" dirty="0" err="1">
                <a:solidFill>
                  <a:srgbClr val="000000"/>
                </a:solidFill>
                <a:effectLst/>
                <a:highlight>
                  <a:srgbClr val="FFFFFF"/>
                </a:highlight>
                <a:latin typeface="Consolas" panose="020B0609020204030204" pitchFamily="49" charset="0"/>
              </a:rPr>
              <a:t>.canWrite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"Is it a directory? "</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file</a:t>
            </a:r>
            <a:r>
              <a:rPr lang="en-US" sz="1800" dirty="0" err="1">
                <a:solidFill>
                  <a:srgbClr val="000000"/>
                </a:solidFill>
                <a:effectLst/>
                <a:highlight>
                  <a:srgbClr val="FFFFFF"/>
                </a:highlight>
                <a:latin typeface="Consolas" panose="020B0609020204030204" pitchFamily="49" charset="0"/>
              </a:rPr>
              <a:t>.isDirectory</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"Is it a file? "</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file</a:t>
            </a:r>
            <a:r>
              <a:rPr lang="en-US" sz="1800" dirty="0" err="1">
                <a:solidFill>
                  <a:srgbClr val="000000"/>
                </a:solidFill>
                <a:effectLst/>
                <a:highlight>
                  <a:srgbClr val="FFFFFF"/>
                </a:highlight>
                <a:latin typeface="Consolas" panose="020B0609020204030204" pitchFamily="49" charset="0"/>
              </a:rPr>
              <a:t>.isFile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"Is it absolute? "</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file</a:t>
            </a:r>
            <a:r>
              <a:rPr lang="en-US" sz="1800" dirty="0" err="1">
                <a:solidFill>
                  <a:srgbClr val="000000"/>
                </a:solidFill>
                <a:effectLst/>
                <a:highlight>
                  <a:srgbClr val="FFFFFF"/>
                </a:highlight>
                <a:latin typeface="Consolas" panose="020B0609020204030204" pitchFamily="49" charset="0"/>
              </a:rPr>
              <a:t>.isAbsolute</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"Is it hidden? "</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file</a:t>
            </a:r>
            <a:r>
              <a:rPr lang="en-US" sz="1800" dirty="0" err="1">
                <a:solidFill>
                  <a:srgbClr val="000000"/>
                </a:solidFill>
                <a:effectLst/>
                <a:highlight>
                  <a:srgbClr val="FFFFFF"/>
                </a:highlight>
                <a:latin typeface="Consolas" panose="020B0609020204030204" pitchFamily="49" charset="0"/>
              </a:rPr>
              <a:t>.isHidden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"Absolute path is "</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err="1">
                <a:solidFill>
                  <a:srgbClr val="6A3E3E"/>
                </a:solidFill>
                <a:effectLst/>
                <a:highlight>
                  <a:srgbClr val="FFFFFF"/>
                </a:highlight>
                <a:latin typeface="Consolas" panose="020B0609020204030204" pitchFamily="49" charset="0"/>
              </a:rPr>
              <a:t>file</a:t>
            </a:r>
            <a:r>
              <a:rPr lang="en-US" sz="1800" dirty="0" err="1">
                <a:solidFill>
                  <a:srgbClr val="000000"/>
                </a:solidFill>
                <a:effectLst/>
                <a:highlight>
                  <a:srgbClr val="FFFFFF"/>
                </a:highlight>
                <a:latin typeface="Consolas" panose="020B0609020204030204" pitchFamily="49" charset="0"/>
              </a:rPr>
              <a:t>.getAbsolutePath</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"Last modified on "</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java.util.Date</a:t>
            </a:r>
            <a:r>
              <a:rPr lang="en-US" sz="1800" dirty="0">
                <a:solidFill>
                  <a:srgbClr val="000000"/>
                </a:solidFill>
                <a:effectLst/>
                <a:highlight>
                  <a:srgbClr val="FFFFFF"/>
                </a:highlight>
                <a:latin typeface="Consolas" panose="020B0609020204030204" pitchFamily="49" charset="0"/>
              </a:rPr>
              <a:t>(</a:t>
            </a:r>
            <a:r>
              <a:rPr lang="en-US" sz="1800" dirty="0" err="1">
                <a:solidFill>
                  <a:srgbClr val="6A3E3E"/>
                </a:solidFill>
                <a:effectLst/>
                <a:highlight>
                  <a:srgbClr val="FFFFFF"/>
                </a:highlight>
                <a:latin typeface="Consolas" panose="020B0609020204030204" pitchFamily="49" charset="0"/>
              </a:rPr>
              <a:t>file</a:t>
            </a:r>
            <a:r>
              <a:rPr lang="en-US" sz="1800" dirty="0" err="1">
                <a:solidFill>
                  <a:srgbClr val="000000"/>
                </a:solidFill>
                <a:effectLst/>
                <a:highlight>
                  <a:srgbClr val="FFFFFF"/>
                </a:highlight>
                <a:latin typeface="Consolas" panose="020B0609020204030204" pitchFamily="49" charset="0"/>
              </a:rPr>
              <a:t>.lastModified</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Tree>
    <p:extLst>
      <p:ext uri="{BB962C8B-B14F-4D97-AF65-F5344CB8AC3E}">
        <p14:creationId xmlns:p14="http://schemas.microsoft.com/office/powerpoint/2010/main" val="3266059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29</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4" name="TextBox 3">
            <a:extLst>
              <a:ext uri="{FF2B5EF4-FFF2-40B4-BE49-F238E27FC236}">
                <a16:creationId xmlns:a16="http://schemas.microsoft.com/office/drawing/2014/main" id="{51112192-4EF0-0F30-AF5D-E0C152E905C9}"/>
              </a:ext>
            </a:extLst>
          </p:cNvPr>
          <p:cNvSpPr txBox="1"/>
          <p:nvPr/>
        </p:nvSpPr>
        <p:spPr>
          <a:xfrm>
            <a:off x="0" y="1225689"/>
            <a:ext cx="9144000" cy="523220"/>
          </a:xfrm>
          <a:prstGeom prst="rect">
            <a:avLst/>
          </a:prstGeom>
          <a:solidFill>
            <a:schemeClr val="bg1"/>
          </a:solidFill>
        </p:spPr>
        <p:txBody>
          <a:bodyPr wrap="square">
            <a:spAutoFit/>
          </a:bodyPr>
          <a:lstStyle/>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package</a:t>
            </a:r>
            <a:r>
              <a:rPr lang="en-US" sz="2800" dirty="0">
                <a:solidFill>
                  <a:srgbClr val="000000"/>
                </a:solidFill>
                <a:effectLst/>
                <a:highlight>
                  <a:srgbClr val="FFFFFF"/>
                </a:highlight>
                <a:latin typeface="Consolas" panose="020B0609020204030204" pitchFamily="49" charset="0"/>
              </a:rPr>
              <a:t> </a:t>
            </a:r>
            <a:r>
              <a:rPr lang="en-US" sz="2800" dirty="0" err="1">
                <a:solidFill>
                  <a:srgbClr val="000000"/>
                </a:solidFill>
                <a:effectLst/>
                <a:highlight>
                  <a:srgbClr val="FFFFFF"/>
                </a:highlight>
                <a:latin typeface="Consolas" panose="020B0609020204030204" pitchFamily="49" charset="0"/>
              </a:rPr>
              <a:t>exploringFilePropertiesinJava</a:t>
            </a:r>
            <a:r>
              <a:rPr lang="en-US" sz="2800" dirty="0">
                <a:solidFill>
                  <a:srgbClr val="000000"/>
                </a:solidFill>
                <a:effectLst/>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0DC669DE-32A1-1BAD-F27E-EB4CAA51ABFE}"/>
              </a:ext>
            </a:extLst>
          </p:cNvPr>
          <p:cNvSpPr>
            <a:spLocks noChangeArrowheads="1"/>
          </p:cNvSpPr>
          <p:nvPr/>
        </p:nvSpPr>
        <p:spPr bwMode="auto">
          <a:xfrm>
            <a:off x="0" y="2164263"/>
            <a:ext cx="914400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package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exploringFilePropertiesinJava</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declares the package in which this class resides. A package is a namespace that organizes a set of related classes and interfaces. In this case,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exploringFilePropertiesinJava</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is the package name, which helps organize the code and avoid class name conflicts in larger projects.</a:t>
            </a:r>
          </a:p>
        </p:txBody>
      </p:sp>
    </p:spTree>
    <p:extLst>
      <p:ext uri="{BB962C8B-B14F-4D97-AF65-F5344CB8AC3E}">
        <p14:creationId xmlns:p14="http://schemas.microsoft.com/office/powerpoint/2010/main" val="3526731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3</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685800" y="152400"/>
            <a:ext cx="7772400" cy="819150"/>
          </a:xfrm>
        </p:spPr>
        <p:txBody>
          <a:bodyPr/>
          <a:lstStyle/>
          <a:p>
            <a:r>
              <a:rPr lang="en-US" altLang="en-US"/>
              <a:t>The File Class</a:t>
            </a:r>
            <a:endParaRPr lang="en-US" altLang="en-US" b="1"/>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81000" y="1143000"/>
            <a:ext cx="8382000" cy="4721772"/>
          </a:xfrm>
        </p:spPr>
        <p:txBody>
          <a:bodyPr>
            <a:norm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Introduction: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File class in Java is an essential tool for managing file and directory pathnames in a machine-independent manner. It abstracts the complexities associated with handling different file systems, allowing you to focus on file manipulation tasks without worrying about the underlying system details.</a:t>
            </a:r>
          </a:p>
        </p:txBody>
      </p:sp>
    </p:spTree>
    <p:extLst>
      <p:ext uri="{BB962C8B-B14F-4D97-AF65-F5344CB8AC3E}">
        <p14:creationId xmlns:p14="http://schemas.microsoft.com/office/powerpoint/2010/main" val="3347410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30</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4" name="TextBox 3">
            <a:extLst>
              <a:ext uri="{FF2B5EF4-FFF2-40B4-BE49-F238E27FC236}">
                <a16:creationId xmlns:a16="http://schemas.microsoft.com/office/drawing/2014/main" id="{51112192-4EF0-0F30-AF5D-E0C152E905C9}"/>
              </a:ext>
            </a:extLst>
          </p:cNvPr>
          <p:cNvSpPr txBox="1"/>
          <p:nvPr/>
        </p:nvSpPr>
        <p:spPr>
          <a:xfrm>
            <a:off x="0" y="1225689"/>
            <a:ext cx="9144000" cy="523220"/>
          </a:xfrm>
          <a:prstGeom prst="rect">
            <a:avLst/>
          </a:prstGeom>
          <a:solidFill>
            <a:schemeClr val="bg1"/>
          </a:solidFill>
        </p:spPr>
        <p:txBody>
          <a:bodyPr wrap="square">
            <a:spAutoFit/>
          </a:bodyPr>
          <a:lstStyle/>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class</a:t>
            </a:r>
            <a:r>
              <a:rPr lang="en-US" sz="2800" dirty="0">
                <a:solidFill>
                  <a:srgbClr val="000000"/>
                </a:solidFill>
                <a:effectLst/>
                <a:highlight>
                  <a:srgbClr val="FFFFFF"/>
                </a:highlight>
                <a:latin typeface="Consolas" panose="020B0609020204030204" pitchFamily="49" charset="0"/>
              </a:rPr>
              <a:t> </a:t>
            </a:r>
            <a:r>
              <a:rPr lang="en-US" sz="2800" dirty="0" err="1">
                <a:solidFill>
                  <a:srgbClr val="000000"/>
                </a:solidFill>
                <a:effectLst/>
                <a:highlight>
                  <a:srgbClr val="FFFFFF"/>
                </a:highlight>
                <a:latin typeface="Consolas" panose="020B0609020204030204" pitchFamily="49" charset="0"/>
              </a:rPr>
              <a:t>ExploringFilePropertiesinJava</a:t>
            </a:r>
            <a:r>
              <a:rPr lang="en-US" sz="2800" dirty="0">
                <a:solidFill>
                  <a:srgbClr val="000000"/>
                </a:solidFill>
                <a:effectLst/>
                <a:highlight>
                  <a:srgbClr val="FFFFFF"/>
                </a:highlight>
                <a:latin typeface="Consolas" panose="020B0609020204030204" pitchFamily="49" charset="0"/>
              </a:rPr>
              <a:t> {</a:t>
            </a:r>
          </a:p>
        </p:txBody>
      </p:sp>
      <p:sp>
        <p:nvSpPr>
          <p:cNvPr id="2" name="Rectangle 1">
            <a:extLst>
              <a:ext uri="{FF2B5EF4-FFF2-40B4-BE49-F238E27FC236}">
                <a16:creationId xmlns:a16="http://schemas.microsoft.com/office/drawing/2014/main" id="{0DC669DE-32A1-1BAD-F27E-EB4CAA51ABFE}"/>
              </a:ext>
            </a:extLst>
          </p:cNvPr>
          <p:cNvSpPr>
            <a:spLocks noChangeArrowheads="1"/>
          </p:cNvSpPr>
          <p:nvPr/>
        </p:nvSpPr>
        <p:spPr bwMode="auto">
          <a:xfrm>
            <a:off x="0" y="2136398"/>
            <a:ext cx="91440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public class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ExploringFilePropertiesinJava</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declares a public class named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ExploringFilePropertiesinJava</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class is the blueprint from which objects are created. In Java, every application begins with a class definition. The public keyword means that this class is accessible from any other class.</a:t>
            </a:r>
          </a:p>
        </p:txBody>
      </p:sp>
    </p:spTree>
    <p:extLst>
      <p:ext uri="{BB962C8B-B14F-4D97-AF65-F5344CB8AC3E}">
        <p14:creationId xmlns:p14="http://schemas.microsoft.com/office/powerpoint/2010/main" val="4210730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31</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4" name="TextBox 3">
            <a:extLst>
              <a:ext uri="{FF2B5EF4-FFF2-40B4-BE49-F238E27FC236}">
                <a16:creationId xmlns:a16="http://schemas.microsoft.com/office/drawing/2014/main" id="{51112192-4EF0-0F30-AF5D-E0C152E905C9}"/>
              </a:ext>
            </a:extLst>
          </p:cNvPr>
          <p:cNvSpPr txBox="1"/>
          <p:nvPr/>
        </p:nvSpPr>
        <p:spPr>
          <a:xfrm>
            <a:off x="0" y="1225689"/>
            <a:ext cx="9144000" cy="523220"/>
          </a:xfrm>
          <a:prstGeom prst="rect">
            <a:avLst/>
          </a:prstGeom>
          <a:solidFill>
            <a:schemeClr val="bg1"/>
          </a:solidFill>
        </p:spPr>
        <p:txBody>
          <a:bodyPr wrap="square">
            <a:spAutoFit/>
          </a:bodyPr>
          <a:lstStyle/>
          <a:p>
            <a:pPr marL="0" marR="0">
              <a:spcBef>
                <a:spcPts val="0"/>
              </a:spcBef>
              <a:spcAft>
                <a:spcPts val="0"/>
              </a:spcAft>
            </a:pPr>
            <a:r>
              <a:rPr lang="en-US" sz="2800" b="1" dirty="0">
                <a:solidFill>
                  <a:srgbClr val="7F0055"/>
                </a:solidFill>
                <a:effectLst/>
                <a:highlight>
                  <a:srgbClr val="FFFFFF"/>
                </a:highlight>
                <a:latin typeface="Consolas" panose="020B0609020204030204" pitchFamily="49" charset="0"/>
              </a:rPr>
              <a:t>public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static</a:t>
            </a:r>
            <a:r>
              <a:rPr lang="en-US" sz="2800" dirty="0">
                <a:solidFill>
                  <a:srgbClr val="000000"/>
                </a:solidFill>
                <a:effectLst/>
                <a:highlight>
                  <a:srgbClr val="FFFFFF"/>
                </a:highlight>
                <a:latin typeface="Consolas" panose="020B0609020204030204" pitchFamily="49" charset="0"/>
              </a:rPr>
              <a:t> </a:t>
            </a:r>
            <a:r>
              <a:rPr lang="en-US" sz="2800" b="1" dirty="0">
                <a:solidFill>
                  <a:srgbClr val="7F0055"/>
                </a:solidFill>
                <a:effectLst/>
                <a:highlight>
                  <a:srgbClr val="FFFFFF"/>
                </a:highlight>
                <a:latin typeface="Consolas" panose="020B0609020204030204" pitchFamily="49" charset="0"/>
              </a:rPr>
              <a:t>void</a:t>
            </a:r>
            <a:r>
              <a:rPr lang="en-US" sz="2800" dirty="0">
                <a:solidFill>
                  <a:srgbClr val="000000"/>
                </a:solidFill>
                <a:effectLst/>
                <a:highlight>
                  <a:srgbClr val="FFFFFF"/>
                </a:highlight>
                <a:latin typeface="Consolas" panose="020B0609020204030204" pitchFamily="49" charset="0"/>
              </a:rPr>
              <a:t> main(String[] </a:t>
            </a:r>
            <a:r>
              <a:rPr lang="en-US" sz="2800" dirty="0" err="1">
                <a:solidFill>
                  <a:srgbClr val="6A3E3E"/>
                </a:solidFill>
                <a:effectLst/>
                <a:highlight>
                  <a:srgbClr val="FFFFFF"/>
                </a:highlight>
                <a:latin typeface="Consolas" panose="020B0609020204030204" pitchFamily="49" charset="0"/>
              </a:rPr>
              <a:t>args</a:t>
            </a:r>
            <a:r>
              <a:rPr lang="en-US" sz="2800" dirty="0">
                <a:solidFill>
                  <a:srgbClr val="000000"/>
                </a:solidFill>
                <a:effectLst/>
                <a:highlight>
                  <a:srgbClr val="FFFFFF"/>
                </a:highlight>
                <a:latin typeface="Consolas" panose="020B0609020204030204" pitchFamily="49" charset="0"/>
              </a:rPr>
              <a:t>) {</a:t>
            </a:r>
          </a:p>
        </p:txBody>
      </p:sp>
      <p:sp>
        <p:nvSpPr>
          <p:cNvPr id="2" name="Rectangle 1">
            <a:extLst>
              <a:ext uri="{FF2B5EF4-FFF2-40B4-BE49-F238E27FC236}">
                <a16:creationId xmlns:a16="http://schemas.microsoft.com/office/drawing/2014/main" id="{0DC669DE-32A1-1BAD-F27E-EB4CAA51ABFE}"/>
              </a:ext>
            </a:extLst>
          </p:cNvPr>
          <p:cNvSpPr>
            <a:spLocks noChangeArrowheads="1"/>
          </p:cNvSpPr>
          <p:nvPr/>
        </p:nvSpPr>
        <p:spPr bwMode="auto">
          <a:xfrm>
            <a:off x="0" y="1748909"/>
            <a:ext cx="9144000" cy="4832092"/>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public static void main(String[]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defines the main method, which is the entry point of any Java application. The main method is where the program starts execution.</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public: The method is accessible from anywhere.</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static: This means the method belongs to the class rather than an instance of the class.</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void: The method does not return any value.</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String[]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is an array of strings that can store command-line arguments passed to the program when it is executed.</a:t>
            </a:r>
          </a:p>
        </p:txBody>
      </p:sp>
    </p:spTree>
    <p:extLst>
      <p:ext uri="{BB962C8B-B14F-4D97-AF65-F5344CB8AC3E}">
        <p14:creationId xmlns:p14="http://schemas.microsoft.com/office/powerpoint/2010/main" val="1707160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32</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4" name="TextBox 3">
            <a:extLst>
              <a:ext uri="{FF2B5EF4-FFF2-40B4-BE49-F238E27FC236}">
                <a16:creationId xmlns:a16="http://schemas.microsoft.com/office/drawing/2014/main" id="{51112192-4EF0-0F30-AF5D-E0C152E905C9}"/>
              </a:ext>
            </a:extLst>
          </p:cNvPr>
          <p:cNvSpPr txBox="1"/>
          <p:nvPr/>
        </p:nvSpPr>
        <p:spPr>
          <a:xfrm>
            <a:off x="0" y="1225689"/>
            <a:ext cx="9144000" cy="954107"/>
          </a:xfrm>
          <a:prstGeom prst="rect">
            <a:avLst/>
          </a:prstGeom>
          <a:solidFill>
            <a:schemeClr val="bg1"/>
          </a:solidFill>
        </p:spPr>
        <p:txBody>
          <a:bodyPr wrap="square">
            <a:spAutoFit/>
          </a:bodyPr>
          <a:lstStyle/>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java.io.File</a:t>
            </a:r>
            <a:r>
              <a:rPr lang="en-US" sz="2800" dirty="0">
                <a:solidFill>
                  <a:srgbClr val="000000"/>
                </a:solidFill>
                <a:effectLst/>
                <a:highlight>
                  <a:srgbClr val="FFFFFF"/>
                </a:highlight>
                <a:latin typeface="Consolas" panose="020B0609020204030204" pitchFamily="49" charset="0"/>
              </a:rPr>
              <a:t> </a:t>
            </a:r>
            <a:r>
              <a:rPr lang="en-US" sz="2800" dirty="0">
                <a:solidFill>
                  <a:srgbClr val="6A3E3E"/>
                </a:solidFill>
                <a:effectLst/>
                <a:highlight>
                  <a:srgbClr val="FFFFFF"/>
                </a:highlight>
                <a:latin typeface="Consolas" panose="020B0609020204030204" pitchFamily="49" charset="0"/>
              </a:rPr>
              <a:t>file</a:t>
            </a:r>
            <a:r>
              <a:rPr lang="en-US" sz="2800" dirty="0">
                <a:solidFill>
                  <a:srgbClr val="000000"/>
                </a:solidFill>
                <a:effectLst/>
                <a:highlight>
                  <a:srgbClr val="FFFFFF"/>
                </a:highlight>
                <a:latin typeface="Consolas" panose="020B0609020204030204" pitchFamily="49" charset="0"/>
              </a:rPr>
              <a:t> = </a:t>
            </a:r>
            <a:r>
              <a:rPr lang="en-US" sz="2800" b="1" dirty="0">
                <a:solidFill>
                  <a:srgbClr val="7F0055"/>
                </a:solidFill>
                <a:effectLst/>
                <a:highlight>
                  <a:srgbClr val="FFFFFF"/>
                </a:highlight>
                <a:latin typeface="Consolas" panose="020B0609020204030204" pitchFamily="49" charset="0"/>
              </a:rPr>
              <a:t>new</a:t>
            </a:r>
            <a:r>
              <a:rPr lang="en-US" sz="2800" dirty="0">
                <a:solidFill>
                  <a:srgbClr val="000000"/>
                </a:solidFill>
                <a:effectLst/>
                <a:highlight>
                  <a:srgbClr val="FFFFFF"/>
                </a:highlight>
                <a:latin typeface="Consolas" panose="020B0609020204030204" pitchFamily="49" charset="0"/>
              </a:rPr>
              <a:t> </a:t>
            </a:r>
            <a:r>
              <a:rPr lang="en-US" sz="2800" dirty="0" err="1">
                <a:solidFill>
                  <a:srgbClr val="000000"/>
                </a:solidFill>
                <a:effectLst/>
                <a:highlight>
                  <a:srgbClr val="FFFFFF"/>
                </a:highlight>
                <a:latin typeface="Consolas" panose="020B0609020204030204" pitchFamily="49" charset="0"/>
              </a:rPr>
              <a:t>va.io.File</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"animation.gif"</a:t>
            </a:r>
            <a:r>
              <a:rPr lang="en-US" sz="2800" dirty="0">
                <a:solidFill>
                  <a:srgbClr val="000000"/>
                </a:solidFill>
                <a:effectLst/>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0DC669DE-32A1-1BAD-F27E-EB4CAA51ABFE}"/>
              </a:ext>
            </a:extLst>
          </p:cNvPr>
          <p:cNvSpPr>
            <a:spLocks noChangeArrowheads="1"/>
          </p:cNvSpPr>
          <p:nvPr/>
        </p:nvSpPr>
        <p:spPr bwMode="auto">
          <a:xfrm>
            <a:off x="0" y="2393381"/>
            <a:ext cx="9144000" cy="390350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java.io.File</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file = new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java.io.File</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("animation.gif");</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creates a new File object, which represents the file located at image/us.gif.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java.io.File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class is used to perform operations on files and directories. In this case, the file path provided is relative, meaning it is relative to the current working directory of the application.</a:t>
            </a:r>
          </a:p>
        </p:txBody>
      </p:sp>
    </p:spTree>
    <p:extLst>
      <p:ext uri="{BB962C8B-B14F-4D97-AF65-F5344CB8AC3E}">
        <p14:creationId xmlns:p14="http://schemas.microsoft.com/office/powerpoint/2010/main" val="357924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33</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4" name="TextBox 3">
            <a:extLst>
              <a:ext uri="{FF2B5EF4-FFF2-40B4-BE49-F238E27FC236}">
                <a16:creationId xmlns:a16="http://schemas.microsoft.com/office/drawing/2014/main" id="{51112192-4EF0-0F30-AF5D-E0C152E905C9}"/>
              </a:ext>
            </a:extLst>
          </p:cNvPr>
          <p:cNvSpPr txBox="1"/>
          <p:nvPr/>
        </p:nvSpPr>
        <p:spPr>
          <a:xfrm>
            <a:off x="0" y="1225689"/>
            <a:ext cx="9144000" cy="954107"/>
          </a:xfrm>
          <a:prstGeom prst="rect">
            <a:avLst/>
          </a:prstGeom>
          <a:solidFill>
            <a:schemeClr val="bg1"/>
          </a:solidFill>
        </p:spPr>
        <p:txBody>
          <a:bodyPr wrap="square">
            <a:spAutoFit/>
          </a:bodyPr>
          <a:lstStyle/>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a:t>
            </a:r>
            <a:r>
              <a:rPr lang="en-US" sz="2800" b="1" i="1" dirty="0" err="1">
                <a:solidFill>
                  <a:srgbClr val="0000C0"/>
                </a:solidFill>
                <a:effectLst/>
                <a:highlight>
                  <a:srgbClr val="FFFFFF"/>
                </a:highlight>
                <a:latin typeface="Consolas" panose="020B0609020204030204" pitchFamily="49" charset="0"/>
              </a:rPr>
              <a:t>out</a:t>
            </a:r>
            <a:r>
              <a:rPr lang="en-US" sz="2800" dirty="0" err="1">
                <a:solidFill>
                  <a:srgbClr val="000000"/>
                </a:solidFill>
                <a:effectLst/>
                <a:highlight>
                  <a:srgbClr val="FFFFFF"/>
                </a:highlight>
                <a:latin typeface="Consolas" panose="020B0609020204030204" pitchFamily="49" charset="0"/>
              </a:rPr>
              <a:t>.println</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"Does it exist? "</a:t>
            </a:r>
            <a:r>
              <a:rPr lang="en-US" sz="2800" dirty="0">
                <a:solidFill>
                  <a:srgbClr val="000000"/>
                </a:solidFill>
                <a:effectLst/>
                <a:highlight>
                  <a:srgbClr val="FFFFFF"/>
                </a:highlight>
                <a:latin typeface="Consolas" panose="020B0609020204030204" pitchFamily="49" charset="0"/>
              </a:rPr>
              <a:t> + </a:t>
            </a:r>
            <a:r>
              <a:rPr lang="en-US" sz="2800" dirty="0" err="1">
                <a:solidFill>
                  <a:srgbClr val="6A3E3E"/>
                </a:solidFill>
                <a:effectLst/>
                <a:highlight>
                  <a:srgbClr val="FFFFFF"/>
                </a:highlight>
                <a:latin typeface="Consolas" panose="020B0609020204030204" pitchFamily="49" charset="0"/>
              </a:rPr>
              <a:t>file</a:t>
            </a:r>
            <a:r>
              <a:rPr lang="en-US" sz="2800" dirty="0" err="1">
                <a:solidFill>
                  <a:srgbClr val="000000"/>
                </a:solidFill>
                <a:effectLst/>
                <a:highlight>
                  <a:srgbClr val="FFFFFF"/>
                </a:highlight>
                <a:latin typeface="Consolas" panose="020B0609020204030204" pitchFamily="49" charset="0"/>
              </a:rPr>
              <a:t>.</a:t>
            </a:r>
            <a:r>
              <a:rPr lang="en-US" sz="2800" dirty="0" err="1">
                <a:solidFill>
                  <a:srgbClr val="000000"/>
                </a:solidFill>
                <a:effectLst/>
                <a:highlight>
                  <a:srgbClr val="D4D4D4"/>
                </a:highlight>
                <a:latin typeface="Consolas" panose="020B0609020204030204" pitchFamily="49" charset="0"/>
              </a:rPr>
              <a:t>exists</a:t>
            </a:r>
            <a:r>
              <a:rPr lang="en-US" sz="2800" dirty="0">
                <a:solidFill>
                  <a:srgbClr val="000000"/>
                </a:solidFill>
                <a:effectLst/>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0DC669DE-32A1-1BAD-F27E-EB4CAA51ABFE}"/>
              </a:ext>
            </a:extLst>
          </p:cNvPr>
          <p:cNvSpPr>
            <a:spLocks noChangeArrowheads="1"/>
          </p:cNvSpPr>
          <p:nvPr/>
        </p:nvSpPr>
        <p:spPr bwMode="auto">
          <a:xfrm>
            <a:off x="0" y="2716545"/>
            <a:ext cx="9144000" cy="325717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sz="2800" b="1" dirty="0">
                <a:latin typeface="Calibri" panose="020F0502020204030204" pitchFamily="34" charset="0"/>
                <a:cs typeface="Calibri" panose="020F0502020204030204" pitchFamily="34" charset="0"/>
              </a:rPr>
              <a:t>5.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("Does it exist? " +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file.exists</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checks if the file exists using the exists() method of the File class. It prints the result (true or false) to the console.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is used to output text to the console.</a:t>
            </a:r>
          </a:p>
        </p:txBody>
      </p:sp>
    </p:spTree>
    <p:extLst>
      <p:ext uri="{BB962C8B-B14F-4D97-AF65-F5344CB8AC3E}">
        <p14:creationId xmlns:p14="http://schemas.microsoft.com/office/powerpoint/2010/main" val="1599721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34</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4" name="TextBox 3">
            <a:extLst>
              <a:ext uri="{FF2B5EF4-FFF2-40B4-BE49-F238E27FC236}">
                <a16:creationId xmlns:a16="http://schemas.microsoft.com/office/drawing/2014/main" id="{51112192-4EF0-0F30-AF5D-E0C152E905C9}"/>
              </a:ext>
            </a:extLst>
          </p:cNvPr>
          <p:cNvSpPr txBox="1"/>
          <p:nvPr/>
        </p:nvSpPr>
        <p:spPr>
          <a:xfrm>
            <a:off x="0" y="1225689"/>
            <a:ext cx="9144000" cy="954107"/>
          </a:xfrm>
          <a:prstGeom prst="rect">
            <a:avLst/>
          </a:prstGeom>
          <a:solidFill>
            <a:schemeClr val="bg1"/>
          </a:solidFill>
        </p:spPr>
        <p:txBody>
          <a:bodyPr wrap="square">
            <a:spAutoFit/>
          </a:bodyPr>
          <a:lstStyle/>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a:t>
            </a:r>
            <a:r>
              <a:rPr lang="en-US" sz="2800" b="1" i="1" dirty="0" err="1">
                <a:solidFill>
                  <a:srgbClr val="0000C0"/>
                </a:solidFill>
                <a:effectLst/>
                <a:highlight>
                  <a:srgbClr val="FFFFFF"/>
                </a:highlight>
                <a:latin typeface="Consolas" panose="020B0609020204030204" pitchFamily="49" charset="0"/>
              </a:rPr>
              <a:t>out</a:t>
            </a:r>
            <a:r>
              <a:rPr lang="en-US" sz="2800" dirty="0" err="1">
                <a:solidFill>
                  <a:srgbClr val="000000"/>
                </a:solidFill>
                <a:effectLst/>
                <a:highlight>
                  <a:srgbClr val="FFFFFF"/>
                </a:highlight>
                <a:latin typeface="Consolas" panose="020B0609020204030204" pitchFamily="49" charset="0"/>
              </a:rPr>
              <a:t>.</a:t>
            </a:r>
            <a:r>
              <a:rPr lang="en-US" sz="2800" dirty="0" err="1">
                <a:solidFill>
                  <a:srgbClr val="000000"/>
                </a:solidFill>
                <a:effectLst/>
                <a:highlight>
                  <a:srgbClr val="D4D4D4"/>
                </a:highlight>
                <a:latin typeface="Consolas" panose="020B0609020204030204" pitchFamily="49" charset="0"/>
              </a:rPr>
              <a:t>println</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"The file has "</a:t>
            </a:r>
            <a:r>
              <a:rPr lang="en-US" sz="2800" dirty="0">
                <a:solidFill>
                  <a:srgbClr val="000000"/>
                </a:solidFill>
                <a:effectLst/>
                <a:highlight>
                  <a:srgbClr val="FFFFFF"/>
                </a:highlight>
                <a:latin typeface="Consolas" panose="020B0609020204030204" pitchFamily="49" charset="0"/>
              </a:rPr>
              <a:t> + </a:t>
            </a:r>
            <a:r>
              <a:rPr lang="en-US" sz="2800" dirty="0" err="1">
                <a:solidFill>
                  <a:srgbClr val="6A3E3E"/>
                </a:solidFill>
                <a:effectLst/>
                <a:highlight>
                  <a:srgbClr val="FFFFFF"/>
                </a:highlight>
                <a:latin typeface="Consolas" panose="020B0609020204030204" pitchFamily="49" charset="0"/>
              </a:rPr>
              <a:t>file</a:t>
            </a:r>
            <a:r>
              <a:rPr lang="en-US" sz="2800" dirty="0" err="1">
                <a:solidFill>
                  <a:srgbClr val="000000"/>
                </a:solidFill>
                <a:effectLst/>
                <a:highlight>
                  <a:srgbClr val="FFFFFF"/>
                </a:highlight>
                <a:latin typeface="Consolas" panose="020B0609020204030204" pitchFamily="49" charset="0"/>
              </a:rPr>
              <a:t>.length</a:t>
            </a:r>
            <a:r>
              <a:rPr lang="en-US" sz="2800" dirty="0">
                <a:solidFill>
                  <a:srgbClr val="000000"/>
                </a:solidFill>
                <a:effectLst/>
                <a:highlight>
                  <a:srgbClr val="FFFFFF"/>
                </a:highlight>
                <a:latin typeface="Consolas" panose="020B0609020204030204" pitchFamily="49" charset="0"/>
              </a:rPr>
              <a:t>() + </a:t>
            </a:r>
            <a:r>
              <a:rPr lang="en-US" sz="2800" dirty="0">
                <a:solidFill>
                  <a:srgbClr val="2A00FF"/>
                </a:solidFill>
                <a:effectLst/>
                <a:highlight>
                  <a:srgbClr val="FFFFFF"/>
                </a:highlight>
                <a:latin typeface="Consolas" panose="020B0609020204030204" pitchFamily="49" charset="0"/>
              </a:rPr>
              <a:t>" bytes"</a:t>
            </a:r>
            <a:r>
              <a:rPr lang="en-US" sz="2800" dirty="0">
                <a:solidFill>
                  <a:srgbClr val="000000"/>
                </a:solidFill>
                <a:effectLst/>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0DC669DE-32A1-1BAD-F27E-EB4CAA51ABFE}"/>
              </a:ext>
            </a:extLst>
          </p:cNvPr>
          <p:cNvSpPr>
            <a:spLocks noChangeArrowheads="1"/>
          </p:cNvSpPr>
          <p:nvPr/>
        </p:nvSpPr>
        <p:spPr bwMode="auto">
          <a:xfrm>
            <a:off x="0" y="2716545"/>
            <a:ext cx="9144000" cy="325717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6.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file has " +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file.length</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 bytes");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prints the size of the file in bytes using the length() method of the File class. If the file does not exist, this method will return 0.</a:t>
            </a:r>
          </a:p>
        </p:txBody>
      </p:sp>
    </p:spTree>
    <p:extLst>
      <p:ext uri="{BB962C8B-B14F-4D97-AF65-F5344CB8AC3E}">
        <p14:creationId xmlns:p14="http://schemas.microsoft.com/office/powerpoint/2010/main" val="333105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35</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4" name="TextBox 3">
            <a:extLst>
              <a:ext uri="{FF2B5EF4-FFF2-40B4-BE49-F238E27FC236}">
                <a16:creationId xmlns:a16="http://schemas.microsoft.com/office/drawing/2014/main" id="{51112192-4EF0-0F30-AF5D-E0C152E905C9}"/>
              </a:ext>
            </a:extLst>
          </p:cNvPr>
          <p:cNvSpPr txBox="1"/>
          <p:nvPr/>
        </p:nvSpPr>
        <p:spPr>
          <a:xfrm>
            <a:off x="0" y="1225689"/>
            <a:ext cx="9144000" cy="954107"/>
          </a:xfrm>
          <a:prstGeom prst="rect">
            <a:avLst/>
          </a:prstGeom>
          <a:solidFill>
            <a:schemeClr val="bg1"/>
          </a:solidFill>
        </p:spPr>
        <p:txBody>
          <a:bodyPr wrap="square">
            <a:spAutoFit/>
          </a:bodyPr>
          <a:lstStyle/>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a:t>
            </a:r>
            <a:r>
              <a:rPr lang="en-US" sz="2800" b="1" i="1" dirty="0" err="1">
                <a:solidFill>
                  <a:srgbClr val="0000C0"/>
                </a:solidFill>
                <a:effectLst/>
                <a:highlight>
                  <a:srgbClr val="FFFFFF"/>
                </a:highlight>
                <a:latin typeface="Consolas" panose="020B0609020204030204" pitchFamily="49" charset="0"/>
              </a:rPr>
              <a:t>out</a:t>
            </a:r>
            <a:r>
              <a:rPr lang="en-US" sz="2800" dirty="0" err="1">
                <a:solidFill>
                  <a:srgbClr val="000000"/>
                </a:solidFill>
                <a:effectLst/>
                <a:highlight>
                  <a:srgbClr val="FFFFFF"/>
                </a:highlight>
                <a:latin typeface="Consolas" panose="020B0609020204030204" pitchFamily="49" charset="0"/>
              </a:rPr>
              <a:t>.</a:t>
            </a:r>
            <a:r>
              <a:rPr lang="en-US" sz="2800" dirty="0" err="1">
                <a:solidFill>
                  <a:srgbClr val="000000"/>
                </a:solidFill>
                <a:effectLst/>
                <a:highlight>
                  <a:srgbClr val="D4D4D4"/>
                </a:highlight>
                <a:latin typeface="Consolas" panose="020B0609020204030204" pitchFamily="49" charset="0"/>
              </a:rPr>
              <a:t>println</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"Can it be read? "</a:t>
            </a:r>
            <a:r>
              <a:rPr lang="en-US" sz="2800" dirty="0">
                <a:solidFill>
                  <a:srgbClr val="000000"/>
                </a:solidFill>
                <a:effectLst/>
                <a:highlight>
                  <a:srgbClr val="FFFFFF"/>
                </a:highlight>
                <a:latin typeface="Consolas" panose="020B0609020204030204" pitchFamily="49" charset="0"/>
              </a:rPr>
              <a:t> + </a:t>
            </a:r>
            <a:r>
              <a:rPr lang="en-US" sz="2800" dirty="0" err="1">
                <a:solidFill>
                  <a:srgbClr val="6A3E3E"/>
                </a:solidFill>
                <a:effectLst/>
                <a:highlight>
                  <a:srgbClr val="FFFFFF"/>
                </a:highlight>
                <a:latin typeface="Consolas" panose="020B0609020204030204" pitchFamily="49" charset="0"/>
              </a:rPr>
              <a:t>file</a:t>
            </a:r>
            <a:r>
              <a:rPr lang="en-US" sz="2800" dirty="0" err="1">
                <a:solidFill>
                  <a:srgbClr val="000000"/>
                </a:solidFill>
                <a:effectLst/>
                <a:highlight>
                  <a:srgbClr val="FFFFFF"/>
                </a:highlight>
                <a:latin typeface="Consolas" panose="020B0609020204030204" pitchFamily="49" charset="0"/>
              </a:rPr>
              <a:t>.canRead</a:t>
            </a:r>
            <a:r>
              <a:rPr lang="en-US" sz="2800" dirty="0">
                <a:solidFill>
                  <a:srgbClr val="000000"/>
                </a:solidFill>
                <a:effectLst/>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0DC669DE-32A1-1BAD-F27E-EB4CAA51ABFE}"/>
              </a:ext>
            </a:extLst>
          </p:cNvPr>
          <p:cNvSpPr>
            <a:spLocks noChangeArrowheads="1"/>
          </p:cNvSpPr>
          <p:nvPr/>
        </p:nvSpPr>
        <p:spPr bwMode="auto">
          <a:xfrm>
            <a:off x="0" y="3039710"/>
            <a:ext cx="9144000" cy="261084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7.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("Can it be read? " +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file.canRead</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checks if the file is readable using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canRead</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of the File class. It prints true if the file can be read, otherwise false</a:t>
            </a:r>
          </a:p>
        </p:txBody>
      </p:sp>
    </p:spTree>
    <p:extLst>
      <p:ext uri="{BB962C8B-B14F-4D97-AF65-F5344CB8AC3E}">
        <p14:creationId xmlns:p14="http://schemas.microsoft.com/office/powerpoint/2010/main" val="3517987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36</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4" name="TextBox 3">
            <a:extLst>
              <a:ext uri="{FF2B5EF4-FFF2-40B4-BE49-F238E27FC236}">
                <a16:creationId xmlns:a16="http://schemas.microsoft.com/office/drawing/2014/main" id="{51112192-4EF0-0F30-AF5D-E0C152E905C9}"/>
              </a:ext>
            </a:extLst>
          </p:cNvPr>
          <p:cNvSpPr txBox="1"/>
          <p:nvPr/>
        </p:nvSpPr>
        <p:spPr>
          <a:xfrm>
            <a:off x="0" y="1225689"/>
            <a:ext cx="9144000" cy="954107"/>
          </a:xfrm>
          <a:prstGeom prst="rect">
            <a:avLst/>
          </a:prstGeom>
          <a:solidFill>
            <a:schemeClr val="bg1"/>
          </a:solidFill>
        </p:spPr>
        <p:txBody>
          <a:bodyPr wrap="square">
            <a:spAutoFit/>
          </a:bodyPr>
          <a:lstStyle/>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a:t>
            </a:r>
            <a:r>
              <a:rPr lang="en-US" sz="2800" b="1" i="1" dirty="0" err="1">
                <a:solidFill>
                  <a:srgbClr val="0000C0"/>
                </a:solidFill>
                <a:effectLst/>
                <a:highlight>
                  <a:srgbClr val="FFFFFF"/>
                </a:highlight>
                <a:latin typeface="Consolas" panose="020B0609020204030204" pitchFamily="49" charset="0"/>
              </a:rPr>
              <a:t>out</a:t>
            </a:r>
            <a:r>
              <a:rPr lang="en-US" sz="2800" dirty="0" err="1">
                <a:solidFill>
                  <a:srgbClr val="000000"/>
                </a:solidFill>
                <a:effectLst/>
                <a:highlight>
                  <a:srgbClr val="FFFFFF"/>
                </a:highlight>
                <a:latin typeface="Consolas" panose="020B0609020204030204" pitchFamily="49" charset="0"/>
              </a:rPr>
              <a:t>.println</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"Can it be written? "</a:t>
            </a:r>
            <a:r>
              <a:rPr lang="en-US" sz="2800" dirty="0">
                <a:solidFill>
                  <a:srgbClr val="000000"/>
                </a:solidFill>
                <a:effectLst/>
                <a:highlight>
                  <a:srgbClr val="FFFFFF"/>
                </a:highlight>
                <a:latin typeface="Consolas" panose="020B0609020204030204" pitchFamily="49" charset="0"/>
              </a:rPr>
              <a:t> + </a:t>
            </a:r>
            <a:r>
              <a:rPr lang="en-US" sz="2800" dirty="0" err="1">
                <a:solidFill>
                  <a:srgbClr val="6A3E3E"/>
                </a:solidFill>
                <a:effectLst/>
                <a:highlight>
                  <a:srgbClr val="FFFFFF"/>
                </a:highlight>
                <a:latin typeface="Consolas" panose="020B0609020204030204" pitchFamily="49" charset="0"/>
              </a:rPr>
              <a:t>file</a:t>
            </a:r>
            <a:r>
              <a:rPr lang="en-US" sz="2800" dirty="0" err="1">
                <a:solidFill>
                  <a:srgbClr val="000000"/>
                </a:solidFill>
                <a:effectLst/>
                <a:highlight>
                  <a:srgbClr val="FFFFFF"/>
                </a:highlight>
                <a:latin typeface="Consolas" panose="020B0609020204030204" pitchFamily="49" charset="0"/>
              </a:rPr>
              <a:t>.canWrite</a:t>
            </a:r>
            <a:r>
              <a:rPr lang="en-US" sz="2800" dirty="0">
                <a:solidFill>
                  <a:srgbClr val="000000"/>
                </a:solidFill>
                <a:effectLst/>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0DC669DE-32A1-1BAD-F27E-EB4CAA51ABFE}"/>
              </a:ext>
            </a:extLst>
          </p:cNvPr>
          <p:cNvSpPr>
            <a:spLocks noChangeArrowheads="1"/>
          </p:cNvSpPr>
          <p:nvPr/>
        </p:nvSpPr>
        <p:spPr bwMode="auto">
          <a:xfrm>
            <a:off x="0" y="3039709"/>
            <a:ext cx="9144000" cy="261084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8.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("Can it be written? " +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file.canWrite</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checks if the file is writable using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canWrite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of the File class. It prints true if the file can be written to, otherwise false.</a:t>
            </a:r>
          </a:p>
        </p:txBody>
      </p:sp>
    </p:spTree>
    <p:extLst>
      <p:ext uri="{BB962C8B-B14F-4D97-AF65-F5344CB8AC3E}">
        <p14:creationId xmlns:p14="http://schemas.microsoft.com/office/powerpoint/2010/main" val="1443817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37</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4" name="TextBox 3">
            <a:extLst>
              <a:ext uri="{FF2B5EF4-FFF2-40B4-BE49-F238E27FC236}">
                <a16:creationId xmlns:a16="http://schemas.microsoft.com/office/drawing/2014/main" id="{51112192-4EF0-0F30-AF5D-E0C152E905C9}"/>
              </a:ext>
            </a:extLst>
          </p:cNvPr>
          <p:cNvSpPr txBox="1"/>
          <p:nvPr/>
        </p:nvSpPr>
        <p:spPr>
          <a:xfrm>
            <a:off x="0" y="1225689"/>
            <a:ext cx="9144000" cy="954107"/>
          </a:xfrm>
          <a:prstGeom prst="rect">
            <a:avLst/>
          </a:prstGeom>
          <a:solidFill>
            <a:schemeClr val="bg1"/>
          </a:solidFill>
        </p:spPr>
        <p:txBody>
          <a:bodyPr wrap="square">
            <a:spAutoFit/>
          </a:bodyPr>
          <a:lstStyle/>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a:t>
            </a:r>
            <a:r>
              <a:rPr lang="en-US" sz="2800" b="1" i="1" dirty="0" err="1">
                <a:solidFill>
                  <a:srgbClr val="0000C0"/>
                </a:solidFill>
                <a:effectLst/>
                <a:highlight>
                  <a:srgbClr val="FFFFFF"/>
                </a:highlight>
                <a:latin typeface="Consolas" panose="020B0609020204030204" pitchFamily="49" charset="0"/>
              </a:rPr>
              <a:t>out</a:t>
            </a:r>
            <a:r>
              <a:rPr lang="en-US" sz="2800" dirty="0" err="1">
                <a:solidFill>
                  <a:srgbClr val="000000"/>
                </a:solidFill>
                <a:effectLst/>
                <a:highlight>
                  <a:srgbClr val="FFFFFF"/>
                </a:highlight>
                <a:latin typeface="Consolas" panose="020B0609020204030204" pitchFamily="49" charset="0"/>
              </a:rPr>
              <a:t>.println</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"Is it a directory? "</a:t>
            </a:r>
            <a:r>
              <a:rPr lang="en-US" sz="2800" dirty="0">
                <a:solidFill>
                  <a:srgbClr val="000000"/>
                </a:solidFill>
                <a:effectLst/>
                <a:highlight>
                  <a:srgbClr val="FFFFFF"/>
                </a:highlight>
                <a:latin typeface="Consolas" panose="020B0609020204030204" pitchFamily="49" charset="0"/>
              </a:rPr>
              <a:t> + </a:t>
            </a:r>
            <a:r>
              <a:rPr lang="en-US" sz="2800" dirty="0" err="1">
                <a:solidFill>
                  <a:srgbClr val="6A3E3E"/>
                </a:solidFill>
                <a:effectLst/>
                <a:highlight>
                  <a:srgbClr val="FFFFFF"/>
                </a:highlight>
                <a:latin typeface="Consolas" panose="020B0609020204030204" pitchFamily="49" charset="0"/>
              </a:rPr>
              <a:t>file</a:t>
            </a:r>
            <a:r>
              <a:rPr lang="en-US" sz="2800" dirty="0" err="1">
                <a:solidFill>
                  <a:srgbClr val="000000"/>
                </a:solidFill>
                <a:effectLst/>
                <a:highlight>
                  <a:srgbClr val="FFFFFF"/>
                </a:highlight>
                <a:latin typeface="Consolas" panose="020B0609020204030204" pitchFamily="49" charset="0"/>
              </a:rPr>
              <a:t>.isDirectory</a:t>
            </a:r>
            <a:r>
              <a:rPr lang="en-US" sz="2800" dirty="0">
                <a:solidFill>
                  <a:srgbClr val="000000"/>
                </a:solidFill>
                <a:effectLst/>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0DC669DE-32A1-1BAD-F27E-EB4CAA51ABFE}"/>
              </a:ext>
            </a:extLst>
          </p:cNvPr>
          <p:cNvSpPr>
            <a:spLocks noChangeArrowheads="1"/>
          </p:cNvSpPr>
          <p:nvPr/>
        </p:nvSpPr>
        <p:spPr bwMode="auto">
          <a:xfrm>
            <a:off x="0" y="3039709"/>
            <a:ext cx="9144000" cy="261084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9.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("Is it a directory? " +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file.isDirectory</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checks if the path represents a directory using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isDirectory</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of the File class. It prints true if it is a directory, otherwise false.</a:t>
            </a:r>
          </a:p>
        </p:txBody>
      </p:sp>
    </p:spTree>
    <p:extLst>
      <p:ext uri="{BB962C8B-B14F-4D97-AF65-F5344CB8AC3E}">
        <p14:creationId xmlns:p14="http://schemas.microsoft.com/office/powerpoint/2010/main" val="1275173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38</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4" name="TextBox 3">
            <a:extLst>
              <a:ext uri="{FF2B5EF4-FFF2-40B4-BE49-F238E27FC236}">
                <a16:creationId xmlns:a16="http://schemas.microsoft.com/office/drawing/2014/main" id="{51112192-4EF0-0F30-AF5D-E0C152E905C9}"/>
              </a:ext>
            </a:extLst>
          </p:cNvPr>
          <p:cNvSpPr txBox="1"/>
          <p:nvPr/>
        </p:nvSpPr>
        <p:spPr>
          <a:xfrm>
            <a:off x="0" y="1225689"/>
            <a:ext cx="9144000" cy="954107"/>
          </a:xfrm>
          <a:prstGeom prst="rect">
            <a:avLst/>
          </a:prstGeom>
          <a:solidFill>
            <a:schemeClr val="bg1"/>
          </a:solidFill>
        </p:spPr>
        <p:txBody>
          <a:bodyPr wrap="square">
            <a:spAutoFit/>
          </a:bodyPr>
          <a:lstStyle/>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a:t>
            </a:r>
            <a:r>
              <a:rPr lang="en-US" sz="2800" b="1" i="1" dirty="0" err="1">
                <a:solidFill>
                  <a:srgbClr val="0000C0"/>
                </a:solidFill>
                <a:effectLst/>
                <a:highlight>
                  <a:srgbClr val="FFFFFF"/>
                </a:highlight>
                <a:latin typeface="Consolas" panose="020B0609020204030204" pitchFamily="49" charset="0"/>
              </a:rPr>
              <a:t>out</a:t>
            </a:r>
            <a:r>
              <a:rPr lang="en-US" sz="2800" dirty="0" err="1">
                <a:solidFill>
                  <a:srgbClr val="000000"/>
                </a:solidFill>
                <a:effectLst/>
                <a:highlight>
                  <a:srgbClr val="FFFFFF"/>
                </a:highlight>
                <a:latin typeface="Consolas" panose="020B0609020204030204" pitchFamily="49" charset="0"/>
              </a:rPr>
              <a:t>.println</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"Is it a file? "</a:t>
            </a:r>
            <a:r>
              <a:rPr lang="en-US" sz="2800" dirty="0">
                <a:solidFill>
                  <a:srgbClr val="000000"/>
                </a:solidFill>
                <a:effectLst/>
                <a:highlight>
                  <a:srgbClr val="FFFFFF"/>
                </a:highlight>
                <a:latin typeface="Consolas" panose="020B0609020204030204" pitchFamily="49" charset="0"/>
              </a:rPr>
              <a:t> + </a:t>
            </a:r>
            <a:r>
              <a:rPr lang="en-US" sz="2800" dirty="0" err="1">
                <a:solidFill>
                  <a:srgbClr val="6A3E3E"/>
                </a:solidFill>
                <a:effectLst/>
                <a:highlight>
                  <a:srgbClr val="FFFFFF"/>
                </a:highlight>
                <a:latin typeface="Consolas" panose="020B0609020204030204" pitchFamily="49" charset="0"/>
              </a:rPr>
              <a:t>file</a:t>
            </a:r>
            <a:r>
              <a:rPr lang="en-US" sz="2800" dirty="0" err="1">
                <a:solidFill>
                  <a:srgbClr val="000000"/>
                </a:solidFill>
                <a:effectLst/>
                <a:highlight>
                  <a:srgbClr val="FFFFFF"/>
                </a:highlight>
                <a:latin typeface="Consolas" panose="020B0609020204030204" pitchFamily="49" charset="0"/>
              </a:rPr>
              <a:t>.isFile</a:t>
            </a:r>
            <a:r>
              <a:rPr lang="en-US" sz="2800" dirty="0">
                <a:solidFill>
                  <a:srgbClr val="000000"/>
                </a:solidFill>
                <a:effectLst/>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0DC669DE-32A1-1BAD-F27E-EB4CAA51ABFE}"/>
              </a:ext>
            </a:extLst>
          </p:cNvPr>
          <p:cNvSpPr>
            <a:spLocks noChangeArrowheads="1"/>
          </p:cNvSpPr>
          <p:nvPr/>
        </p:nvSpPr>
        <p:spPr bwMode="auto">
          <a:xfrm>
            <a:off x="0" y="3039709"/>
            <a:ext cx="9144000" cy="261084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10.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("Is it a file? " +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file.isFile</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checks if the path represents a file (as opposed to a directory) using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isFile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of the File class. It prints true if it is a file, otherwise false.</a:t>
            </a:r>
          </a:p>
        </p:txBody>
      </p:sp>
    </p:spTree>
    <p:extLst>
      <p:ext uri="{BB962C8B-B14F-4D97-AF65-F5344CB8AC3E}">
        <p14:creationId xmlns:p14="http://schemas.microsoft.com/office/powerpoint/2010/main" val="374484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39</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4" name="TextBox 3">
            <a:extLst>
              <a:ext uri="{FF2B5EF4-FFF2-40B4-BE49-F238E27FC236}">
                <a16:creationId xmlns:a16="http://schemas.microsoft.com/office/drawing/2014/main" id="{51112192-4EF0-0F30-AF5D-E0C152E905C9}"/>
              </a:ext>
            </a:extLst>
          </p:cNvPr>
          <p:cNvSpPr txBox="1"/>
          <p:nvPr/>
        </p:nvSpPr>
        <p:spPr>
          <a:xfrm>
            <a:off x="0" y="1225689"/>
            <a:ext cx="9144000" cy="954107"/>
          </a:xfrm>
          <a:prstGeom prst="rect">
            <a:avLst/>
          </a:prstGeom>
          <a:solidFill>
            <a:schemeClr val="bg1"/>
          </a:solidFill>
        </p:spPr>
        <p:txBody>
          <a:bodyPr wrap="square">
            <a:spAutoFit/>
          </a:bodyPr>
          <a:lstStyle/>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a:t>
            </a:r>
            <a:r>
              <a:rPr lang="en-US" sz="2800" b="1" i="1" dirty="0" err="1">
                <a:solidFill>
                  <a:srgbClr val="0000C0"/>
                </a:solidFill>
                <a:effectLst/>
                <a:highlight>
                  <a:srgbClr val="FFFFFF"/>
                </a:highlight>
                <a:latin typeface="Consolas" panose="020B0609020204030204" pitchFamily="49" charset="0"/>
              </a:rPr>
              <a:t>out</a:t>
            </a:r>
            <a:r>
              <a:rPr lang="en-US" sz="2800" dirty="0" err="1">
                <a:solidFill>
                  <a:srgbClr val="000000"/>
                </a:solidFill>
                <a:effectLst/>
                <a:highlight>
                  <a:srgbClr val="FFFFFF"/>
                </a:highlight>
                <a:latin typeface="Consolas" panose="020B0609020204030204" pitchFamily="49" charset="0"/>
              </a:rPr>
              <a:t>.println</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"Is it absolute? "</a:t>
            </a:r>
            <a:r>
              <a:rPr lang="en-US" sz="2800" dirty="0">
                <a:solidFill>
                  <a:srgbClr val="000000"/>
                </a:solidFill>
                <a:effectLst/>
                <a:highlight>
                  <a:srgbClr val="FFFFFF"/>
                </a:highlight>
                <a:latin typeface="Consolas" panose="020B0609020204030204" pitchFamily="49" charset="0"/>
              </a:rPr>
              <a:t> + </a:t>
            </a:r>
            <a:r>
              <a:rPr lang="en-US" sz="2800" dirty="0" err="1">
                <a:solidFill>
                  <a:srgbClr val="6A3E3E"/>
                </a:solidFill>
                <a:effectLst/>
                <a:highlight>
                  <a:srgbClr val="FFFFFF"/>
                </a:highlight>
                <a:latin typeface="Consolas" panose="020B0609020204030204" pitchFamily="49" charset="0"/>
              </a:rPr>
              <a:t>file</a:t>
            </a:r>
            <a:r>
              <a:rPr lang="en-US" sz="2800" dirty="0" err="1">
                <a:solidFill>
                  <a:srgbClr val="000000"/>
                </a:solidFill>
                <a:effectLst/>
                <a:highlight>
                  <a:srgbClr val="FFFFFF"/>
                </a:highlight>
                <a:latin typeface="Consolas" panose="020B0609020204030204" pitchFamily="49" charset="0"/>
              </a:rPr>
              <a:t>.isAbsolute</a:t>
            </a:r>
            <a:r>
              <a:rPr lang="en-US" sz="2800" dirty="0">
                <a:solidFill>
                  <a:srgbClr val="000000"/>
                </a:solidFill>
                <a:effectLst/>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0DC669DE-32A1-1BAD-F27E-EB4CAA51ABFE}"/>
              </a:ext>
            </a:extLst>
          </p:cNvPr>
          <p:cNvSpPr>
            <a:spLocks noChangeArrowheads="1"/>
          </p:cNvSpPr>
          <p:nvPr/>
        </p:nvSpPr>
        <p:spPr bwMode="auto">
          <a:xfrm>
            <a:off x="0" y="2716544"/>
            <a:ext cx="9144000" cy="325717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11.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("Is it absolute? " +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file.isAbsolute</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checks if the file path is absolute using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isAbsolute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of the File class. An absolute path is one that is complete and can be used to locate a file or directory from the root of the file system.</a:t>
            </a:r>
          </a:p>
        </p:txBody>
      </p:sp>
    </p:spTree>
    <p:extLst>
      <p:ext uri="{BB962C8B-B14F-4D97-AF65-F5344CB8AC3E}">
        <p14:creationId xmlns:p14="http://schemas.microsoft.com/office/powerpoint/2010/main" val="2188397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4</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685800" y="152400"/>
            <a:ext cx="7772400" cy="819150"/>
          </a:xfrm>
        </p:spPr>
        <p:txBody>
          <a:bodyPr/>
          <a:lstStyle/>
          <a:p>
            <a:r>
              <a:rPr lang="en-US" altLang="en-US"/>
              <a:t>The File Class</a:t>
            </a:r>
            <a:endParaRPr lang="en-US" altLang="en-US" b="1"/>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81000" y="1143000"/>
            <a:ext cx="8382000" cy="4721772"/>
          </a:xfrm>
        </p:spPr>
        <p:txBody>
          <a:bodyPr>
            <a:normAutofit/>
          </a:bodyPr>
          <a:lstStyle/>
          <a:p>
            <a:pPr>
              <a:lnSpc>
                <a:spcPct val="150000"/>
              </a:lnSpc>
            </a:pPr>
            <a:r>
              <a:rPr lang="en-US" sz="2800" dirty="0">
                <a:latin typeface="Calibri" panose="020F0502020204030204" pitchFamily="34" charset="0"/>
                <a:cs typeface="Calibri" panose="020F0502020204030204" pitchFamily="34" charset="0"/>
              </a:rPr>
              <a:t>Key Terms:</a:t>
            </a:r>
          </a:p>
          <a:p>
            <a:pPr>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Abstraction</a:t>
            </a:r>
            <a:r>
              <a:rPr lang="en-US" sz="2800" dirty="0">
                <a:latin typeface="Calibri" panose="020F0502020204030204" pitchFamily="34" charset="0"/>
                <a:cs typeface="Calibri" panose="020F0502020204030204" pitchFamily="34" charset="0"/>
              </a:rPr>
              <a:t>: Simplifies the interaction with file systems by hiding the underlying complexities.</a:t>
            </a:r>
          </a:p>
          <a:p>
            <a:pPr>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Wrapper Class</a:t>
            </a:r>
            <a:r>
              <a:rPr lang="en-US" sz="2800" dirty="0">
                <a:latin typeface="Calibri" panose="020F0502020204030204" pitchFamily="34" charset="0"/>
                <a:cs typeface="Calibri" panose="020F0502020204030204" pitchFamily="34" charset="0"/>
              </a:rPr>
              <a:t>: Encapsulates the file name and its directory path, making it easier to work with file paths as objects.</a:t>
            </a:r>
          </a:p>
        </p:txBody>
      </p:sp>
    </p:spTree>
    <p:extLst>
      <p:ext uri="{BB962C8B-B14F-4D97-AF65-F5344CB8AC3E}">
        <p14:creationId xmlns:p14="http://schemas.microsoft.com/office/powerpoint/2010/main" val="417123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40</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4" name="TextBox 3">
            <a:extLst>
              <a:ext uri="{FF2B5EF4-FFF2-40B4-BE49-F238E27FC236}">
                <a16:creationId xmlns:a16="http://schemas.microsoft.com/office/drawing/2014/main" id="{51112192-4EF0-0F30-AF5D-E0C152E905C9}"/>
              </a:ext>
            </a:extLst>
          </p:cNvPr>
          <p:cNvSpPr txBox="1"/>
          <p:nvPr/>
        </p:nvSpPr>
        <p:spPr>
          <a:xfrm>
            <a:off x="0" y="1225689"/>
            <a:ext cx="9144000" cy="954107"/>
          </a:xfrm>
          <a:prstGeom prst="rect">
            <a:avLst/>
          </a:prstGeom>
          <a:solidFill>
            <a:schemeClr val="bg1"/>
          </a:solidFill>
        </p:spPr>
        <p:txBody>
          <a:bodyPr wrap="square">
            <a:spAutoFit/>
          </a:bodyPr>
          <a:lstStyle/>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a:t>
            </a:r>
            <a:r>
              <a:rPr lang="en-US" sz="2800" b="1" i="1" dirty="0" err="1">
                <a:solidFill>
                  <a:srgbClr val="0000C0"/>
                </a:solidFill>
                <a:effectLst/>
                <a:highlight>
                  <a:srgbClr val="FFFFFF"/>
                </a:highlight>
                <a:latin typeface="Consolas" panose="020B0609020204030204" pitchFamily="49" charset="0"/>
              </a:rPr>
              <a:t>out</a:t>
            </a:r>
            <a:r>
              <a:rPr lang="en-US" sz="2800" dirty="0" err="1">
                <a:solidFill>
                  <a:srgbClr val="000000"/>
                </a:solidFill>
                <a:effectLst/>
                <a:highlight>
                  <a:srgbClr val="FFFFFF"/>
                </a:highlight>
                <a:latin typeface="Consolas" panose="020B0609020204030204" pitchFamily="49" charset="0"/>
              </a:rPr>
              <a:t>.println</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"Is it hidden? "</a:t>
            </a:r>
            <a:r>
              <a:rPr lang="en-US" sz="2800" dirty="0">
                <a:solidFill>
                  <a:srgbClr val="000000"/>
                </a:solidFill>
                <a:effectLst/>
                <a:highlight>
                  <a:srgbClr val="FFFFFF"/>
                </a:highlight>
                <a:latin typeface="Consolas" panose="020B0609020204030204" pitchFamily="49" charset="0"/>
              </a:rPr>
              <a:t> + </a:t>
            </a:r>
            <a:r>
              <a:rPr lang="en-US" sz="2800" dirty="0" err="1">
                <a:solidFill>
                  <a:srgbClr val="6A3E3E"/>
                </a:solidFill>
                <a:effectLst/>
                <a:highlight>
                  <a:srgbClr val="FFFFFF"/>
                </a:highlight>
                <a:latin typeface="Consolas" panose="020B0609020204030204" pitchFamily="49" charset="0"/>
              </a:rPr>
              <a:t>file</a:t>
            </a:r>
            <a:r>
              <a:rPr lang="en-US" sz="2800" dirty="0" err="1">
                <a:solidFill>
                  <a:srgbClr val="000000"/>
                </a:solidFill>
                <a:effectLst/>
                <a:highlight>
                  <a:srgbClr val="FFFFFF"/>
                </a:highlight>
                <a:latin typeface="Consolas" panose="020B0609020204030204" pitchFamily="49" charset="0"/>
              </a:rPr>
              <a:t>.isHidden</a:t>
            </a:r>
            <a:r>
              <a:rPr lang="en-US" sz="2800" dirty="0">
                <a:solidFill>
                  <a:srgbClr val="000000"/>
                </a:solidFill>
                <a:effectLst/>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0DC669DE-32A1-1BAD-F27E-EB4CAA51ABFE}"/>
              </a:ext>
            </a:extLst>
          </p:cNvPr>
          <p:cNvSpPr>
            <a:spLocks noChangeArrowheads="1"/>
          </p:cNvSpPr>
          <p:nvPr/>
        </p:nvSpPr>
        <p:spPr bwMode="auto">
          <a:xfrm>
            <a:off x="0" y="3039709"/>
            <a:ext cx="9144000" cy="261084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("Is it hidden? " +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file.isHidden</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checks if the file is hidden using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isHidden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of the File class. It prints true if the file is hidden, otherwise false.</a:t>
            </a:r>
          </a:p>
        </p:txBody>
      </p:sp>
    </p:spTree>
    <p:extLst>
      <p:ext uri="{BB962C8B-B14F-4D97-AF65-F5344CB8AC3E}">
        <p14:creationId xmlns:p14="http://schemas.microsoft.com/office/powerpoint/2010/main" val="149143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41</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4" name="TextBox 3">
            <a:extLst>
              <a:ext uri="{FF2B5EF4-FFF2-40B4-BE49-F238E27FC236}">
                <a16:creationId xmlns:a16="http://schemas.microsoft.com/office/drawing/2014/main" id="{51112192-4EF0-0F30-AF5D-E0C152E905C9}"/>
              </a:ext>
            </a:extLst>
          </p:cNvPr>
          <p:cNvSpPr txBox="1"/>
          <p:nvPr/>
        </p:nvSpPr>
        <p:spPr>
          <a:xfrm>
            <a:off x="0" y="1225689"/>
            <a:ext cx="9144000" cy="954107"/>
          </a:xfrm>
          <a:prstGeom prst="rect">
            <a:avLst/>
          </a:prstGeom>
          <a:solidFill>
            <a:schemeClr val="bg1"/>
          </a:solidFill>
        </p:spPr>
        <p:txBody>
          <a:bodyPr wrap="square">
            <a:spAutoFit/>
          </a:bodyPr>
          <a:lstStyle/>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a:t>
            </a:r>
            <a:r>
              <a:rPr lang="en-US" sz="2800" b="1" i="1" dirty="0" err="1">
                <a:solidFill>
                  <a:srgbClr val="0000C0"/>
                </a:solidFill>
                <a:effectLst/>
                <a:highlight>
                  <a:srgbClr val="D4D4D4"/>
                </a:highlight>
                <a:latin typeface="Consolas" panose="020B0609020204030204" pitchFamily="49" charset="0"/>
              </a:rPr>
              <a:t>out</a:t>
            </a:r>
            <a:r>
              <a:rPr lang="en-US" sz="2800" dirty="0" err="1">
                <a:solidFill>
                  <a:srgbClr val="000000"/>
                </a:solidFill>
                <a:effectLst/>
                <a:highlight>
                  <a:srgbClr val="FFFFFF"/>
                </a:highlight>
                <a:latin typeface="Consolas" panose="020B0609020204030204" pitchFamily="49" charset="0"/>
              </a:rPr>
              <a:t>.println</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"Absolute path is "</a:t>
            </a:r>
            <a:r>
              <a:rPr lang="en-US" sz="2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800" dirty="0" err="1">
                <a:solidFill>
                  <a:srgbClr val="6A3E3E"/>
                </a:solidFill>
                <a:effectLst/>
                <a:highlight>
                  <a:srgbClr val="FFFFFF"/>
                </a:highlight>
                <a:latin typeface="Consolas" panose="020B0609020204030204" pitchFamily="49" charset="0"/>
              </a:rPr>
              <a:t>file</a:t>
            </a:r>
            <a:r>
              <a:rPr lang="en-US" sz="2800" dirty="0" err="1">
                <a:solidFill>
                  <a:srgbClr val="000000"/>
                </a:solidFill>
                <a:effectLst/>
                <a:highlight>
                  <a:srgbClr val="FFFFFF"/>
                </a:highlight>
                <a:latin typeface="Consolas" panose="020B0609020204030204" pitchFamily="49" charset="0"/>
              </a:rPr>
              <a:t>.getAbsolutePath</a:t>
            </a:r>
            <a:r>
              <a:rPr lang="en-US" sz="2800" dirty="0">
                <a:solidFill>
                  <a:srgbClr val="000000"/>
                </a:solidFill>
                <a:effectLst/>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0DC669DE-32A1-1BAD-F27E-EB4CAA51ABFE}"/>
              </a:ext>
            </a:extLst>
          </p:cNvPr>
          <p:cNvSpPr>
            <a:spLocks noChangeArrowheads="1"/>
          </p:cNvSpPr>
          <p:nvPr/>
        </p:nvSpPr>
        <p:spPr bwMode="auto">
          <a:xfrm>
            <a:off x="0" y="2393378"/>
            <a:ext cx="9144000" cy="390350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13.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("Absolute path is " +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file.getAbsolutePath</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retrieves and prints the absolute path of the file using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getAbsolutePath</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of the File class. The absolute path is the complete path from the root directory to the file.</a:t>
            </a:r>
          </a:p>
        </p:txBody>
      </p:sp>
    </p:spTree>
    <p:extLst>
      <p:ext uri="{BB962C8B-B14F-4D97-AF65-F5344CB8AC3E}">
        <p14:creationId xmlns:p14="http://schemas.microsoft.com/office/powerpoint/2010/main" val="252252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42</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4" name="TextBox 3">
            <a:extLst>
              <a:ext uri="{FF2B5EF4-FFF2-40B4-BE49-F238E27FC236}">
                <a16:creationId xmlns:a16="http://schemas.microsoft.com/office/drawing/2014/main" id="{51112192-4EF0-0F30-AF5D-E0C152E905C9}"/>
              </a:ext>
            </a:extLst>
          </p:cNvPr>
          <p:cNvSpPr txBox="1"/>
          <p:nvPr/>
        </p:nvSpPr>
        <p:spPr>
          <a:xfrm>
            <a:off x="0" y="228600"/>
            <a:ext cx="9144000" cy="1315745"/>
          </a:xfrm>
          <a:prstGeom prst="rect">
            <a:avLst/>
          </a:prstGeom>
          <a:solidFill>
            <a:schemeClr val="bg1"/>
          </a:solidFill>
        </p:spPr>
        <p:txBody>
          <a:bodyPr wrap="square">
            <a:spAutoFit/>
          </a:bodyPr>
          <a:lstStyle/>
          <a:p>
            <a:pPr marL="0" marR="0">
              <a:lnSpc>
                <a:spcPct val="150000"/>
              </a:lnSpc>
              <a:spcBef>
                <a:spcPts val="0"/>
              </a:spcBef>
              <a:spcAft>
                <a:spcPts val="0"/>
              </a:spcAft>
            </a:pPr>
            <a:r>
              <a:rPr lang="en-US" sz="2800" dirty="0" err="1">
                <a:solidFill>
                  <a:srgbClr val="000000"/>
                </a:solidFill>
                <a:effectLst/>
                <a:highlight>
                  <a:srgbClr val="FFFFFF"/>
                </a:highlight>
                <a:latin typeface="Consolas" panose="020B0609020204030204" pitchFamily="49" charset="0"/>
              </a:rPr>
              <a:t>System.</a:t>
            </a:r>
            <a:r>
              <a:rPr lang="en-US" sz="2800" b="1" i="1" dirty="0" err="1">
                <a:solidFill>
                  <a:srgbClr val="0000C0"/>
                </a:solidFill>
                <a:effectLst/>
                <a:highlight>
                  <a:srgbClr val="FFFFFF"/>
                </a:highlight>
                <a:latin typeface="Consolas" panose="020B0609020204030204" pitchFamily="49" charset="0"/>
              </a:rPr>
              <a:t>out</a:t>
            </a:r>
            <a:r>
              <a:rPr lang="en-US" sz="2800" dirty="0" err="1">
                <a:solidFill>
                  <a:srgbClr val="000000"/>
                </a:solidFill>
                <a:effectLst/>
                <a:highlight>
                  <a:srgbClr val="FFFFFF"/>
                </a:highlight>
                <a:latin typeface="Consolas" panose="020B0609020204030204" pitchFamily="49" charset="0"/>
              </a:rPr>
              <a:t>.</a:t>
            </a:r>
            <a:r>
              <a:rPr lang="en-US" sz="2800" dirty="0" err="1">
                <a:solidFill>
                  <a:srgbClr val="000000"/>
                </a:solidFill>
                <a:effectLst/>
                <a:highlight>
                  <a:srgbClr val="D4D4D4"/>
                </a:highlight>
                <a:latin typeface="Consolas" panose="020B0609020204030204" pitchFamily="49" charset="0"/>
              </a:rPr>
              <a:t>println</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"Last modified on "</a:t>
            </a:r>
            <a:r>
              <a:rPr lang="en-US" sz="2800" dirty="0">
                <a:solidFill>
                  <a:srgbClr val="000000"/>
                </a:solidFill>
                <a:effectLst/>
                <a:highlight>
                  <a:srgbClr val="FFFFFF"/>
                </a:highlight>
                <a:latin typeface="Consolas" panose="020B0609020204030204" pitchFamily="49" charset="0"/>
              </a:rPr>
              <a:t> +</a:t>
            </a:r>
          </a:p>
          <a:p>
            <a:pPr marL="0" marR="0">
              <a:lnSpc>
                <a:spcPct val="150000"/>
              </a:lnSpc>
              <a:spcBef>
                <a:spcPts val="0"/>
              </a:spcBef>
              <a:spcAft>
                <a:spcPts val="0"/>
              </a:spcAft>
            </a:pPr>
            <a:r>
              <a:rPr lang="en-US" sz="2800" b="1" dirty="0">
                <a:solidFill>
                  <a:srgbClr val="7F0055"/>
                </a:solidFill>
                <a:effectLst/>
                <a:highlight>
                  <a:srgbClr val="FFFFFF"/>
                </a:highlight>
                <a:latin typeface="Consolas" panose="020B0609020204030204" pitchFamily="49" charset="0"/>
              </a:rPr>
              <a:t>new</a:t>
            </a:r>
            <a:r>
              <a:rPr lang="en-US" sz="2800" dirty="0">
                <a:solidFill>
                  <a:srgbClr val="000000"/>
                </a:solidFill>
                <a:effectLst/>
                <a:highlight>
                  <a:srgbClr val="FFFFFF"/>
                </a:highlight>
                <a:latin typeface="Consolas" panose="020B0609020204030204" pitchFamily="49" charset="0"/>
              </a:rPr>
              <a:t> </a:t>
            </a:r>
            <a:r>
              <a:rPr lang="en-US" sz="2800" dirty="0" err="1">
                <a:solidFill>
                  <a:srgbClr val="000000"/>
                </a:solidFill>
                <a:effectLst/>
                <a:highlight>
                  <a:srgbClr val="FFFFFF"/>
                </a:highlight>
                <a:latin typeface="Consolas" panose="020B0609020204030204" pitchFamily="49" charset="0"/>
              </a:rPr>
              <a:t>java.util.Date</a:t>
            </a:r>
            <a:r>
              <a:rPr lang="en-US" sz="2800" dirty="0">
                <a:solidFill>
                  <a:srgbClr val="000000"/>
                </a:solidFill>
                <a:effectLst/>
                <a:highlight>
                  <a:srgbClr val="FFFFFF"/>
                </a:highlight>
                <a:latin typeface="Consolas" panose="020B0609020204030204" pitchFamily="49" charset="0"/>
              </a:rPr>
              <a:t>(</a:t>
            </a:r>
            <a:r>
              <a:rPr lang="en-US" sz="2800" dirty="0" err="1">
                <a:solidFill>
                  <a:srgbClr val="6A3E3E"/>
                </a:solidFill>
                <a:effectLst/>
                <a:highlight>
                  <a:srgbClr val="FFFFFF"/>
                </a:highlight>
                <a:latin typeface="Consolas" panose="020B0609020204030204" pitchFamily="49" charset="0"/>
              </a:rPr>
              <a:t>file</a:t>
            </a:r>
            <a:r>
              <a:rPr lang="en-US" sz="2800" dirty="0" err="1">
                <a:solidFill>
                  <a:srgbClr val="000000"/>
                </a:solidFill>
                <a:effectLst/>
                <a:highlight>
                  <a:srgbClr val="FFFFFF"/>
                </a:highlight>
                <a:latin typeface="Consolas" panose="020B0609020204030204" pitchFamily="49" charset="0"/>
              </a:rPr>
              <a:t>.lastModified</a:t>
            </a:r>
            <a:r>
              <a:rPr lang="en-US" sz="2800" dirty="0">
                <a:solidFill>
                  <a:srgbClr val="000000"/>
                </a:solidFill>
                <a:effectLst/>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0DC669DE-32A1-1BAD-F27E-EB4CAA51ABFE}"/>
              </a:ext>
            </a:extLst>
          </p:cNvPr>
          <p:cNvSpPr>
            <a:spLocks noChangeArrowheads="1"/>
          </p:cNvSpPr>
          <p:nvPr/>
        </p:nvSpPr>
        <p:spPr bwMode="auto">
          <a:xfrm>
            <a:off x="0" y="1661834"/>
            <a:ext cx="9144000" cy="519616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14.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("Last modified on " + new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java.util.Date</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file.lastModified</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retrieves the last modified date of the file using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lastModified</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of the File class, which returns the time in milliseconds since the epoch (January 1, 1970). It then creates a Date object to format this time into a readable date and time format, which is then printed.</a:t>
            </a:r>
          </a:p>
        </p:txBody>
      </p:sp>
    </p:spTree>
    <p:extLst>
      <p:ext uri="{BB962C8B-B14F-4D97-AF65-F5344CB8AC3E}">
        <p14:creationId xmlns:p14="http://schemas.microsoft.com/office/powerpoint/2010/main" val="2571841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a:extLst>
              <a:ext uri="{FF2B5EF4-FFF2-40B4-BE49-F238E27FC236}">
                <a16:creationId xmlns:a16="http://schemas.microsoft.com/office/drawing/2014/main" id="{AC11EA24-1294-9440-B8B6-CEC9DD0647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0912D17-9C90-A24A-9977-DDABF3348774}" type="slidenum">
              <a:rPr lang="en-US" altLang="en-US" sz="1400" smtClean="0"/>
              <a:pPr>
                <a:spcBef>
                  <a:spcPct val="0"/>
                </a:spcBef>
                <a:buClrTx/>
                <a:buSzTx/>
                <a:buFontTx/>
                <a:buNone/>
              </a:pPr>
              <a:t>43</a:t>
            </a:fld>
            <a:endParaRPr lang="en-US" altLang="en-US" sz="1400"/>
          </a:p>
        </p:txBody>
      </p:sp>
      <p:sp>
        <p:nvSpPr>
          <p:cNvPr id="60418" name="Rectangle 2">
            <a:extLst>
              <a:ext uri="{FF2B5EF4-FFF2-40B4-BE49-F238E27FC236}">
                <a16:creationId xmlns:a16="http://schemas.microsoft.com/office/drawing/2014/main" id="{4490F79E-16DF-6943-973F-8319E3807214}"/>
              </a:ext>
            </a:extLst>
          </p:cNvPr>
          <p:cNvSpPr>
            <a:spLocks noGrp="1" noChangeArrowheads="1"/>
          </p:cNvSpPr>
          <p:nvPr>
            <p:ph type="title"/>
          </p:nvPr>
        </p:nvSpPr>
        <p:spPr>
          <a:xfrm>
            <a:off x="457200" y="228600"/>
            <a:ext cx="8001000" cy="609600"/>
          </a:xfrm>
        </p:spPr>
        <p:txBody>
          <a:bodyPr>
            <a:normAutofit fontScale="90000"/>
          </a:bodyPr>
          <a:lstStyle/>
          <a:p>
            <a:r>
              <a:rPr lang="en-US" altLang="en-US"/>
              <a:t>Problem: Explore File Properties</a:t>
            </a:r>
          </a:p>
        </p:txBody>
      </p:sp>
      <p:sp>
        <p:nvSpPr>
          <p:cNvPr id="4" name="TextBox 3">
            <a:extLst>
              <a:ext uri="{FF2B5EF4-FFF2-40B4-BE49-F238E27FC236}">
                <a16:creationId xmlns:a16="http://schemas.microsoft.com/office/drawing/2014/main" id="{51112192-4EF0-0F30-AF5D-E0C152E905C9}"/>
              </a:ext>
            </a:extLst>
          </p:cNvPr>
          <p:cNvSpPr txBox="1"/>
          <p:nvPr/>
        </p:nvSpPr>
        <p:spPr>
          <a:xfrm>
            <a:off x="0" y="1204655"/>
            <a:ext cx="9144000" cy="954107"/>
          </a:xfrm>
          <a:prstGeom prst="rect">
            <a:avLst/>
          </a:prstGeom>
          <a:solidFill>
            <a:schemeClr val="bg1"/>
          </a:solidFill>
        </p:spPr>
        <p:txBody>
          <a:bodyPr wrap="square">
            <a:spAutoFit/>
          </a:bodyPr>
          <a:lstStyle/>
          <a:p>
            <a:pPr marL="0" marR="0">
              <a:spcBef>
                <a:spcPts val="0"/>
              </a:spcBef>
              <a:spcAft>
                <a:spcPts val="0"/>
              </a:spcAft>
            </a:pPr>
            <a:r>
              <a:rPr lang="en-US" sz="2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800" dirty="0">
                <a:solidFill>
                  <a:srgbClr val="000000"/>
                </a:solidFill>
                <a:effectLst/>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0DC669DE-32A1-1BAD-F27E-EB4CAA51ABFE}"/>
              </a:ext>
            </a:extLst>
          </p:cNvPr>
          <p:cNvSpPr>
            <a:spLocks noChangeArrowheads="1"/>
          </p:cNvSpPr>
          <p:nvPr/>
        </p:nvSpPr>
        <p:spPr bwMode="auto">
          <a:xfrm>
            <a:off x="0" y="2308164"/>
            <a:ext cx="9144000" cy="390350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15. }</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closing curly brace marks the end of the main method.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16. }</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closing curly brace marks the end of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ExploringFilePropertiesinJava</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class.</a:t>
            </a:r>
          </a:p>
        </p:txBody>
      </p:sp>
    </p:spTree>
    <p:extLst>
      <p:ext uri="{BB962C8B-B14F-4D97-AF65-F5344CB8AC3E}">
        <p14:creationId xmlns:p14="http://schemas.microsoft.com/office/powerpoint/2010/main" val="1163309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Number Placeholder 4">
            <a:extLst>
              <a:ext uri="{FF2B5EF4-FFF2-40B4-BE49-F238E27FC236}">
                <a16:creationId xmlns:a16="http://schemas.microsoft.com/office/drawing/2014/main" id="{6B39BA19-3628-0141-BCFA-D343ECDFAC4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B2A5025B-FF7F-4F4F-BF22-E4DE5776B159}" type="slidenum">
              <a:rPr lang="en-US" altLang="en-US" sz="1400" smtClean="0"/>
              <a:pPr>
                <a:spcBef>
                  <a:spcPct val="0"/>
                </a:spcBef>
                <a:buClrTx/>
                <a:buSzTx/>
                <a:buFontTx/>
                <a:buNone/>
              </a:pPr>
              <a:t>44</a:t>
            </a:fld>
            <a:endParaRPr lang="en-US" altLang="en-US" sz="1400"/>
          </a:p>
        </p:txBody>
      </p:sp>
      <p:sp>
        <p:nvSpPr>
          <p:cNvPr id="61442" name="Rectangle 2">
            <a:extLst>
              <a:ext uri="{FF2B5EF4-FFF2-40B4-BE49-F238E27FC236}">
                <a16:creationId xmlns:a16="http://schemas.microsoft.com/office/drawing/2014/main" id="{18B1961A-A73F-BC42-900F-0AC526F1D003}"/>
              </a:ext>
            </a:extLst>
          </p:cNvPr>
          <p:cNvSpPr>
            <a:spLocks noGrp="1" noChangeArrowheads="1"/>
          </p:cNvSpPr>
          <p:nvPr>
            <p:ph type="title"/>
          </p:nvPr>
        </p:nvSpPr>
        <p:spPr>
          <a:xfrm>
            <a:off x="685800" y="152400"/>
            <a:ext cx="7772400" cy="819150"/>
          </a:xfrm>
        </p:spPr>
        <p:txBody>
          <a:bodyPr/>
          <a:lstStyle/>
          <a:p>
            <a:r>
              <a:rPr lang="en-US" altLang="en-US"/>
              <a:t>Text I/O</a:t>
            </a:r>
            <a:endParaRPr lang="en-US" altLang="en-US" b="1"/>
          </a:p>
        </p:txBody>
      </p:sp>
      <p:sp>
        <p:nvSpPr>
          <p:cNvPr id="61443" name="Rectangle 3">
            <a:extLst>
              <a:ext uri="{FF2B5EF4-FFF2-40B4-BE49-F238E27FC236}">
                <a16:creationId xmlns:a16="http://schemas.microsoft.com/office/drawing/2014/main" id="{898ECE60-5E48-7340-BB12-C8648AFA2F52}"/>
              </a:ext>
            </a:extLst>
          </p:cNvPr>
          <p:cNvSpPr>
            <a:spLocks noGrp="1" noChangeArrowheads="1"/>
          </p:cNvSpPr>
          <p:nvPr>
            <p:ph type="body" idx="1"/>
          </p:nvPr>
        </p:nvSpPr>
        <p:spPr>
          <a:xfrm>
            <a:off x="304800" y="1219200"/>
            <a:ext cx="8610600" cy="4267200"/>
          </a:xfrm>
        </p:spPr>
        <p:txBody>
          <a:bodyPr>
            <a:normAutofit fontScale="92500"/>
          </a:bodyPr>
          <a:lstStyle/>
          <a:p>
            <a:pPr marL="0" indent="0">
              <a:lnSpc>
                <a:spcPct val="110000"/>
              </a:lnSpc>
              <a:buFont typeface="Monotype Sorts" pitchFamily="2" charset="2"/>
              <a:buNone/>
            </a:pPr>
            <a:r>
              <a:rPr lang="en-US" altLang="en-US" sz="2800" dirty="0"/>
              <a:t>A </a:t>
            </a:r>
            <a:r>
              <a:rPr lang="en-US" altLang="en-US" sz="2800" u="sng" dirty="0"/>
              <a:t>File</a:t>
            </a:r>
            <a:r>
              <a:rPr lang="en-US" altLang="en-US" sz="2800" dirty="0"/>
              <a:t> object encapsulates the properties of a file or a path, but does not contain the methods for reading/writing data from/to a file. </a:t>
            </a:r>
          </a:p>
          <a:p>
            <a:pPr marL="0" indent="0">
              <a:lnSpc>
                <a:spcPct val="110000"/>
              </a:lnSpc>
              <a:buFont typeface="Monotype Sorts" pitchFamily="2" charset="2"/>
              <a:buNone/>
            </a:pPr>
            <a:r>
              <a:rPr lang="en-US" altLang="en-US" sz="2800" dirty="0"/>
              <a:t>In order to perform I/O, you need to create objects using appropriate Java I/O classes. The objects contain the methods for reading/writing data from/to a file. </a:t>
            </a:r>
          </a:p>
          <a:p>
            <a:pPr marL="0" indent="0">
              <a:lnSpc>
                <a:spcPct val="110000"/>
              </a:lnSpc>
              <a:buFont typeface="Monotype Sorts" pitchFamily="2" charset="2"/>
              <a:buNone/>
            </a:pPr>
            <a:r>
              <a:rPr lang="en-US" altLang="en-US" sz="2800" dirty="0"/>
              <a:t>This section introduces how to read/write strings and numeric values from/to a text file using the </a:t>
            </a:r>
            <a:r>
              <a:rPr lang="en-US" altLang="en-US" sz="2800" u="sng" dirty="0"/>
              <a:t>Scanner</a:t>
            </a:r>
            <a:r>
              <a:rPr lang="en-US" altLang="en-US" sz="2800" dirty="0"/>
              <a:t> and </a:t>
            </a:r>
            <a:r>
              <a:rPr lang="en-US" altLang="en-US" sz="2800" u="sng" dirty="0" err="1"/>
              <a:t>PrintWriter</a:t>
            </a:r>
            <a:r>
              <a:rPr lang="en-US" altLang="en-US" sz="2800" dirty="0"/>
              <a:t> classes.</a:t>
            </a:r>
          </a:p>
        </p:txBody>
      </p:sp>
    </p:spTree>
    <p:extLst>
      <p:ext uri="{BB962C8B-B14F-4D97-AF65-F5344CB8AC3E}">
        <p14:creationId xmlns:p14="http://schemas.microsoft.com/office/powerpoint/2010/main" val="21481347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Number Placeholder 4">
            <a:extLst>
              <a:ext uri="{FF2B5EF4-FFF2-40B4-BE49-F238E27FC236}">
                <a16:creationId xmlns:a16="http://schemas.microsoft.com/office/drawing/2014/main" id="{6B39BA19-3628-0141-BCFA-D343ECDFAC4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B2A5025B-FF7F-4F4F-BF22-E4DE5776B159}" type="slidenum">
              <a:rPr lang="en-US" altLang="en-US" sz="1400" smtClean="0"/>
              <a:pPr>
                <a:spcBef>
                  <a:spcPct val="0"/>
                </a:spcBef>
                <a:buClrTx/>
                <a:buSzTx/>
                <a:buFontTx/>
                <a:buNone/>
              </a:pPr>
              <a:t>45</a:t>
            </a:fld>
            <a:endParaRPr lang="en-US" altLang="en-US" sz="1400"/>
          </a:p>
        </p:txBody>
      </p:sp>
      <p:sp>
        <p:nvSpPr>
          <p:cNvPr id="61442" name="Rectangle 2">
            <a:extLst>
              <a:ext uri="{FF2B5EF4-FFF2-40B4-BE49-F238E27FC236}">
                <a16:creationId xmlns:a16="http://schemas.microsoft.com/office/drawing/2014/main" id="{18B1961A-A73F-BC42-900F-0AC526F1D003}"/>
              </a:ext>
            </a:extLst>
          </p:cNvPr>
          <p:cNvSpPr>
            <a:spLocks noGrp="1" noChangeArrowheads="1"/>
          </p:cNvSpPr>
          <p:nvPr>
            <p:ph type="title"/>
          </p:nvPr>
        </p:nvSpPr>
        <p:spPr>
          <a:xfrm>
            <a:off x="685800" y="152400"/>
            <a:ext cx="7772400" cy="819150"/>
          </a:xfrm>
        </p:spPr>
        <p:txBody>
          <a:bodyPr/>
          <a:lstStyle/>
          <a:p>
            <a:r>
              <a:rPr lang="en-US" altLang="en-US"/>
              <a:t>Text I/O</a:t>
            </a:r>
            <a:endParaRPr lang="en-US" altLang="en-US" b="1"/>
          </a:p>
        </p:txBody>
      </p:sp>
      <p:sp>
        <p:nvSpPr>
          <p:cNvPr id="61443" name="Rectangle 3">
            <a:extLst>
              <a:ext uri="{FF2B5EF4-FFF2-40B4-BE49-F238E27FC236}">
                <a16:creationId xmlns:a16="http://schemas.microsoft.com/office/drawing/2014/main" id="{898ECE60-5E48-7340-BB12-C8648AFA2F52}"/>
              </a:ext>
            </a:extLst>
          </p:cNvPr>
          <p:cNvSpPr>
            <a:spLocks noGrp="1" noChangeArrowheads="1"/>
          </p:cNvSpPr>
          <p:nvPr>
            <p:ph type="body" idx="1"/>
          </p:nvPr>
        </p:nvSpPr>
        <p:spPr>
          <a:xfrm>
            <a:off x="0" y="724829"/>
            <a:ext cx="9144000" cy="5785642"/>
          </a:xfrm>
        </p:spPr>
        <p:txBody>
          <a:bodyPr>
            <a:no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Introduction: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Java, working with files is a common task, but the File class by itself only allows you to manage file properties and paths. It does not provide methods to read from or write to a file. To perform Input/Output (I/O) operations like reading and writing data, you need to use additional classes provided by Java's I/O framework, such as Scanner for reading and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PrintWriter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for writing. These classes make it easier to handle text-based data, which is essential in many applications.</a:t>
            </a:r>
          </a:p>
        </p:txBody>
      </p:sp>
    </p:spTree>
    <p:extLst>
      <p:ext uri="{BB962C8B-B14F-4D97-AF65-F5344CB8AC3E}">
        <p14:creationId xmlns:p14="http://schemas.microsoft.com/office/powerpoint/2010/main" val="1137867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Number Placeholder 4">
            <a:extLst>
              <a:ext uri="{FF2B5EF4-FFF2-40B4-BE49-F238E27FC236}">
                <a16:creationId xmlns:a16="http://schemas.microsoft.com/office/drawing/2014/main" id="{6B39BA19-3628-0141-BCFA-D343ECDFAC4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B2A5025B-FF7F-4F4F-BF22-E4DE5776B159}" type="slidenum">
              <a:rPr lang="en-US" altLang="en-US" sz="1400" smtClean="0"/>
              <a:pPr>
                <a:spcBef>
                  <a:spcPct val="0"/>
                </a:spcBef>
                <a:buClrTx/>
                <a:buSzTx/>
                <a:buFontTx/>
                <a:buNone/>
              </a:pPr>
              <a:t>46</a:t>
            </a:fld>
            <a:endParaRPr lang="en-US" altLang="en-US" sz="1400"/>
          </a:p>
        </p:txBody>
      </p:sp>
      <p:sp>
        <p:nvSpPr>
          <p:cNvPr id="61442" name="Rectangle 2">
            <a:extLst>
              <a:ext uri="{FF2B5EF4-FFF2-40B4-BE49-F238E27FC236}">
                <a16:creationId xmlns:a16="http://schemas.microsoft.com/office/drawing/2014/main" id="{18B1961A-A73F-BC42-900F-0AC526F1D003}"/>
              </a:ext>
            </a:extLst>
          </p:cNvPr>
          <p:cNvSpPr>
            <a:spLocks noGrp="1" noChangeArrowheads="1"/>
          </p:cNvSpPr>
          <p:nvPr>
            <p:ph type="title"/>
          </p:nvPr>
        </p:nvSpPr>
        <p:spPr>
          <a:xfrm>
            <a:off x="685800" y="152400"/>
            <a:ext cx="7772400" cy="819150"/>
          </a:xfrm>
        </p:spPr>
        <p:txBody>
          <a:bodyPr/>
          <a:lstStyle/>
          <a:p>
            <a:r>
              <a:rPr lang="en-US" altLang="en-US"/>
              <a:t>Text I/O</a:t>
            </a:r>
            <a:endParaRPr lang="en-US" altLang="en-US" b="1"/>
          </a:p>
        </p:txBody>
      </p:sp>
      <p:sp>
        <p:nvSpPr>
          <p:cNvPr id="61443" name="Rectangle 3">
            <a:extLst>
              <a:ext uri="{FF2B5EF4-FFF2-40B4-BE49-F238E27FC236}">
                <a16:creationId xmlns:a16="http://schemas.microsoft.com/office/drawing/2014/main" id="{898ECE60-5E48-7340-BB12-C8648AFA2F52}"/>
              </a:ext>
            </a:extLst>
          </p:cNvPr>
          <p:cNvSpPr>
            <a:spLocks noGrp="1" noChangeArrowheads="1"/>
          </p:cNvSpPr>
          <p:nvPr>
            <p:ph type="body" idx="1"/>
          </p:nvPr>
        </p:nvSpPr>
        <p:spPr>
          <a:xfrm>
            <a:off x="304800" y="1219199"/>
            <a:ext cx="8610600" cy="5291271"/>
          </a:xfrm>
        </p:spPr>
        <p:txBody>
          <a:bodyPr>
            <a:noAutofit/>
          </a:bodyPr>
          <a:lstStyle/>
          <a:p>
            <a:pPr>
              <a:lnSpc>
                <a:spcPct val="150000"/>
              </a:lnSpc>
            </a:pPr>
            <a:r>
              <a:rPr lang="en-US" sz="2800" dirty="0">
                <a:latin typeface="Calibri" panose="020F0502020204030204" pitchFamily="34" charset="0"/>
                <a:cs typeface="Calibri" panose="020F0502020204030204" pitchFamily="34" charset="0"/>
              </a:rPr>
              <a:t>Key Terms:</a:t>
            </a:r>
          </a:p>
          <a:p>
            <a:pPr lvl="1">
              <a:lnSpc>
                <a:spcPct val="150000"/>
              </a:lnSpc>
            </a:pPr>
            <a:r>
              <a:rPr lang="en-US" sz="2800" b="1" dirty="0">
                <a:latin typeface="Calibri" panose="020F0502020204030204" pitchFamily="34" charset="0"/>
                <a:cs typeface="Calibri" panose="020F0502020204030204" pitchFamily="34" charset="0"/>
              </a:rPr>
              <a:t>I/O (Input/Output)</a:t>
            </a:r>
            <a:r>
              <a:rPr lang="en-US" sz="2800" dirty="0">
                <a:latin typeface="Calibri" panose="020F0502020204030204" pitchFamily="34" charset="0"/>
                <a:cs typeface="Calibri" panose="020F0502020204030204" pitchFamily="34" charset="0"/>
              </a:rPr>
              <a:t>: Refers to the process of reading data from (Input) and writing data to (Output) files or other external sources.</a:t>
            </a:r>
          </a:p>
          <a:p>
            <a:pPr lvl="1">
              <a:lnSpc>
                <a:spcPct val="150000"/>
              </a:lnSpc>
            </a:pPr>
            <a:r>
              <a:rPr lang="en-US" sz="2800" b="1" dirty="0">
                <a:latin typeface="Calibri" panose="020F0502020204030204" pitchFamily="34" charset="0"/>
                <a:cs typeface="Calibri" panose="020F0502020204030204" pitchFamily="34" charset="0"/>
              </a:rPr>
              <a:t>Scanner</a:t>
            </a:r>
            <a:r>
              <a:rPr lang="en-US" sz="2800" dirty="0">
                <a:latin typeface="Calibri" panose="020F0502020204030204" pitchFamily="34" charset="0"/>
                <a:cs typeface="Calibri" panose="020F0502020204030204" pitchFamily="34" charset="0"/>
              </a:rPr>
              <a:t>: A class used for reading input from various sources, including files.</a:t>
            </a:r>
          </a:p>
          <a:p>
            <a:pPr lvl="1">
              <a:lnSpc>
                <a:spcPct val="150000"/>
              </a:lnSpc>
            </a:pPr>
            <a:r>
              <a:rPr lang="en-US" sz="2800" b="1" dirty="0" err="1">
                <a:latin typeface="Calibri" panose="020F0502020204030204" pitchFamily="34" charset="0"/>
                <a:cs typeface="Calibri" panose="020F0502020204030204" pitchFamily="34" charset="0"/>
              </a:rPr>
              <a:t>PrintWriter</a:t>
            </a:r>
            <a:r>
              <a:rPr lang="en-US" sz="2800" dirty="0">
                <a:latin typeface="Calibri" panose="020F0502020204030204" pitchFamily="34" charset="0"/>
                <a:cs typeface="Calibri" panose="020F0502020204030204" pitchFamily="34" charset="0"/>
              </a:rPr>
              <a:t>: A class used for writing formatted text to files</a:t>
            </a:r>
          </a:p>
        </p:txBody>
      </p:sp>
    </p:spTree>
    <p:extLst>
      <p:ext uri="{BB962C8B-B14F-4D97-AF65-F5344CB8AC3E}">
        <p14:creationId xmlns:p14="http://schemas.microsoft.com/office/powerpoint/2010/main" val="3205393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Number Placeholder 4">
            <a:extLst>
              <a:ext uri="{FF2B5EF4-FFF2-40B4-BE49-F238E27FC236}">
                <a16:creationId xmlns:a16="http://schemas.microsoft.com/office/drawing/2014/main" id="{6B39BA19-3628-0141-BCFA-D343ECDFAC4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B2A5025B-FF7F-4F4F-BF22-E4DE5776B159}" type="slidenum">
              <a:rPr lang="en-US" altLang="en-US" sz="1400" smtClean="0"/>
              <a:pPr>
                <a:spcBef>
                  <a:spcPct val="0"/>
                </a:spcBef>
                <a:buClrTx/>
                <a:buSzTx/>
                <a:buFontTx/>
                <a:buNone/>
              </a:pPr>
              <a:t>47</a:t>
            </a:fld>
            <a:endParaRPr lang="en-US" altLang="en-US" sz="1400"/>
          </a:p>
        </p:txBody>
      </p:sp>
      <p:sp>
        <p:nvSpPr>
          <p:cNvPr id="61442" name="Rectangle 2">
            <a:extLst>
              <a:ext uri="{FF2B5EF4-FFF2-40B4-BE49-F238E27FC236}">
                <a16:creationId xmlns:a16="http://schemas.microsoft.com/office/drawing/2014/main" id="{18B1961A-A73F-BC42-900F-0AC526F1D003}"/>
              </a:ext>
            </a:extLst>
          </p:cNvPr>
          <p:cNvSpPr>
            <a:spLocks noGrp="1" noChangeArrowheads="1"/>
          </p:cNvSpPr>
          <p:nvPr>
            <p:ph type="title"/>
          </p:nvPr>
        </p:nvSpPr>
        <p:spPr>
          <a:xfrm>
            <a:off x="685800" y="152400"/>
            <a:ext cx="7772400" cy="819150"/>
          </a:xfrm>
        </p:spPr>
        <p:txBody>
          <a:bodyPr/>
          <a:lstStyle/>
          <a:p>
            <a:r>
              <a:rPr lang="en-US" altLang="en-US"/>
              <a:t>Text I/O</a:t>
            </a:r>
            <a:endParaRPr lang="en-US" altLang="en-US" b="1"/>
          </a:p>
        </p:txBody>
      </p:sp>
      <p:sp>
        <p:nvSpPr>
          <p:cNvPr id="61443" name="Rectangle 3">
            <a:extLst>
              <a:ext uri="{FF2B5EF4-FFF2-40B4-BE49-F238E27FC236}">
                <a16:creationId xmlns:a16="http://schemas.microsoft.com/office/drawing/2014/main" id="{898ECE60-5E48-7340-BB12-C8648AFA2F52}"/>
              </a:ext>
            </a:extLst>
          </p:cNvPr>
          <p:cNvSpPr>
            <a:spLocks noGrp="1" noChangeArrowheads="1"/>
          </p:cNvSpPr>
          <p:nvPr>
            <p:ph type="body" idx="1"/>
          </p:nvPr>
        </p:nvSpPr>
        <p:spPr>
          <a:xfrm>
            <a:off x="304800" y="1219199"/>
            <a:ext cx="8610600" cy="4088781"/>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Practical Scenario: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Imagine you are a software engineer at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Amazon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tasked with developing a system to process orders. Every order placed on the platform is stored in a text file. Your job is to read the orders from these files, process the data, and then write a summary report back to a different file. By using the Scanner class, you can efficiently read the order details, and with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PrintWriter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class, you can easily write the summary report.</a:t>
            </a:r>
          </a:p>
        </p:txBody>
      </p:sp>
    </p:spTree>
    <p:extLst>
      <p:ext uri="{BB962C8B-B14F-4D97-AF65-F5344CB8AC3E}">
        <p14:creationId xmlns:p14="http://schemas.microsoft.com/office/powerpoint/2010/main" val="42773854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Number Placeholder 4">
            <a:extLst>
              <a:ext uri="{FF2B5EF4-FFF2-40B4-BE49-F238E27FC236}">
                <a16:creationId xmlns:a16="http://schemas.microsoft.com/office/drawing/2014/main" id="{6B39BA19-3628-0141-BCFA-D343ECDFAC4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B2A5025B-FF7F-4F4F-BF22-E4DE5776B159}" type="slidenum">
              <a:rPr lang="en-US" altLang="en-US" sz="1400" smtClean="0"/>
              <a:pPr>
                <a:spcBef>
                  <a:spcPct val="0"/>
                </a:spcBef>
                <a:buClrTx/>
                <a:buSzTx/>
                <a:buFontTx/>
                <a:buNone/>
              </a:pPr>
              <a:t>48</a:t>
            </a:fld>
            <a:endParaRPr lang="en-US" altLang="en-US" sz="1400"/>
          </a:p>
        </p:txBody>
      </p:sp>
      <p:sp>
        <p:nvSpPr>
          <p:cNvPr id="61442" name="Rectangle 2">
            <a:extLst>
              <a:ext uri="{FF2B5EF4-FFF2-40B4-BE49-F238E27FC236}">
                <a16:creationId xmlns:a16="http://schemas.microsoft.com/office/drawing/2014/main" id="{18B1961A-A73F-BC42-900F-0AC526F1D003}"/>
              </a:ext>
            </a:extLst>
          </p:cNvPr>
          <p:cNvSpPr>
            <a:spLocks noGrp="1" noChangeArrowheads="1"/>
          </p:cNvSpPr>
          <p:nvPr>
            <p:ph type="title"/>
          </p:nvPr>
        </p:nvSpPr>
        <p:spPr>
          <a:xfrm>
            <a:off x="685800" y="152400"/>
            <a:ext cx="7772400" cy="819150"/>
          </a:xfrm>
        </p:spPr>
        <p:txBody>
          <a:bodyPr/>
          <a:lstStyle/>
          <a:p>
            <a:r>
              <a:rPr lang="en-US" altLang="en-US"/>
              <a:t>Text I/O</a:t>
            </a:r>
            <a:endParaRPr lang="en-US" altLang="en-US" b="1"/>
          </a:p>
        </p:txBody>
      </p:sp>
      <p:sp>
        <p:nvSpPr>
          <p:cNvPr id="61443" name="Rectangle 3">
            <a:extLst>
              <a:ext uri="{FF2B5EF4-FFF2-40B4-BE49-F238E27FC236}">
                <a16:creationId xmlns:a16="http://schemas.microsoft.com/office/drawing/2014/main" id="{898ECE60-5E48-7340-BB12-C8648AFA2F52}"/>
              </a:ext>
            </a:extLst>
          </p:cNvPr>
          <p:cNvSpPr>
            <a:spLocks noGrp="1" noChangeArrowheads="1"/>
          </p:cNvSpPr>
          <p:nvPr>
            <p:ph type="body" idx="1"/>
          </p:nvPr>
        </p:nvSpPr>
        <p:spPr>
          <a:xfrm>
            <a:off x="0" y="871670"/>
            <a:ext cx="9144000" cy="5638801"/>
          </a:xfrm>
          <a:solidFill>
            <a:schemeClr val="bg1"/>
          </a:solidFill>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Class Discussion Question: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How would you use the Scanner class to read lines from a file containing customer orders, and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PrintWriter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class to write a summary of these orders to another file? What are some potential pitfalls you should watch out for when performing these I/O operations?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Responses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You could use Scanner to read each line from the file, process the data, and use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PrintWriter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write the processed information to a new file.</a:t>
            </a: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Potential pitfalls include handling exceptions like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FileNotFoundException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for missing files or ensuring the file is properly closed after operations to avoid memory leaks.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986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43">
                                            <p:txEl>
                                              <p:pRg st="2" end="2"/>
                                            </p:txEl>
                                          </p:spTgt>
                                        </p:tgtEl>
                                        <p:attrNameLst>
                                          <p:attrName>style.visibility</p:attrName>
                                        </p:attrNameLst>
                                      </p:cBhvr>
                                      <p:to>
                                        <p:strVal val="visible"/>
                                      </p:to>
                                    </p:set>
                                    <p:animEffect transition="in" filter="fade">
                                      <p:cBhvr>
                                        <p:cTn id="7" dur="1000"/>
                                        <p:tgtEl>
                                          <p:spTgt spid="61443">
                                            <p:txEl>
                                              <p:pRg st="2" end="2"/>
                                            </p:txEl>
                                          </p:spTgt>
                                        </p:tgtEl>
                                      </p:cBhvr>
                                    </p:animEffect>
                                    <p:anim calcmode="lin" valueType="num">
                                      <p:cBhvr>
                                        <p:cTn id="8" dur="1000" fill="hold"/>
                                        <p:tgtEl>
                                          <p:spTgt spid="6144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6144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1443">
                                            <p:txEl>
                                              <p:pRg st="3" end="3"/>
                                            </p:txEl>
                                          </p:spTgt>
                                        </p:tgtEl>
                                        <p:attrNameLst>
                                          <p:attrName>style.visibility</p:attrName>
                                        </p:attrNameLst>
                                      </p:cBhvr>
                                      <p:to>
                                        <p:strVal val="visible"/>
                                      </p:to>
                                    </p:set>
                                    <p:animEffect transition="in" filter="fade">
                                      <p:cBhvr>
                                        <p:cTn id="12" dur="1000"/>
                                        <p:tgtEl>
                                          <p:spTgt spid="61443">
                                            <p:txEl>
                                              <p:pRg st="3" end="3"/>
                                            </p:txEl>
                                          </p:spTgt>
                                        </p:tgtEl>
                                      </p:cBhvr>
                                    </p:animEffect>
                                    <p:anim calcmode="lin" valueType="num">
                                      <p:cBhvr>
                                        <p:cTn id="13" dur="1000" fill="hold"/>
                                        <p:tgtEl>
                                          <p:spTgt spid="6144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6144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1443">
                                            <p:txEl>
                                              <p:pRg st="4" end="4"/>
                                            </p:txEl>
                                          </p:spTgt>
                                        </p:tgtEl>
                                        <p:attrNameLst>
                                          <p:attrName>style.visibility</p:attrName>
                                        </p:attrNameLst>
                                      </p:cBhvr>
                                      <p:to>
                                        <p:strVal val="visible"/>
                                      </p:to>
                                    </p:set>
                                    <p:animEffect transition="in" filter="fade">
                                      <p:cBhvr>
                                        <p:cTn id="17" dur="1000"/>
                                        <p:tgtEl>
                                          <p:spTgt spid="61443">
                                            <p:txEl>
                                              <p:pRg st="4" end="4"/>
                                            </p:txEl>
                                          </p:spTgt>
                                        </p:tgtEl>
                                      </p:cBhvr>
                                    </p:animEffect>
                                    <p:anim calcmode="lin" valueType="num">
                                      <p:cBhvr>
                                        <p:cTn id="18" dur="1000" fill="hold"/>
                                        <p:tgtEl>
                                          <p:spTgt spid="6144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6144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Number Placeholder 4">
            <a:extLst>
              <a:ext uri="{FF2B5EF4-FFF2-40B4-BE49-F238E27FC236}">
                <a16:creationId xmlns:a16="http://schemas.microsoft.com/office/drawing/2014/main" id="{6B39BA19-3628-0141-BCFA-D343ECDFAC4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B2A5025B-FF7F-4F4F-BF22-E4DE5776B159}" type="slidenum">
              <a:rPr lang="en-US" altLang="en-US" sz="1400" smtClean="0"/>
              <a:pPr>
                <a:spcBef>
                  <a:spcPct val="0"/>
                </a:spcBef>
                <a:buClrTx/>
                <a:buSzTx/>
                <a:buFontTx/>
                <a:buNone/>
              </a:pPr>
              <a:t>49</a:t>
            </a:fld>
            <a:endParaRPr lang="en-US" altLang="en-US" sz="1400"/>
          </a:p>
        </p:txBody>
      </p:sp>
      <p:sp>
        <p:nvSpPr>
          <p:cNvPr id="61442" name="Rectangle 2">
            <a:extLst>
              <a:ext uri="{FF2B5EF4-FFF2-40B4-BE49-F238E27FC236}">
                <a16:creationId xmlns:a16="http://schemas.microsoft.com/office/drawing/2014/main" id="{18B1961A-A73F-BC42-900F-0AC526F1D003}"/>
              </a:ext>
            </a:extLst>
          </p:cNvPr>
          <p:cNvSpPr>
            <a:spLocks noGrp="1" noChangeArrowheads="1"/>
          </p:cNvSpPr>
          <p:nvPr>
            <p:ph type="title"/>
          </p:nvPr>
        </p:nvSpPr>
        <p:spPr>
          <a:xfrm>
            <a:off x="685800" y="152400"/>
            <a:ext cx="7772400" cy="819150"/>
          </a:xfrm>
        </p:spPr>
        <p:txBody>
          <a:bodyPr/>
          <a:lstStyle/>
          <a:p>
            <a:r>
              <a:rPr lang="en-US" altLang="en-US"/>
              <a:t>Text I/O</a:t>
            </a:r>
            <a:endParaRPr lang="en-US" altLang="en-US" b="1"/>
          </a:p>
        </p:txBody>
      </p:sp>
      <p:sp>
        <p:nvSpPr>
          <p:cNvPr id="61443" name="Rectangle 3">
            <a:extLst>
              <a:ext uri="{FF2B5EF4-FFF2-40B4-BE49-F238E27FC236}">
                <a16:creationId xmlns:a16="http://schemas.microsoft.com/office/drawing/2014/main" id="{898ECE60-5E48-7340-BB12-C8648AFA2F52}"/>
              </a:ext>
            </a:extLst>
          </p:cNvPr>
          <p:cNvSpPr>
            <a:spLocks noGrp="1" noChangeArrowheads="1"/>
          </p:cNvSpPr>
          <p:nvPr>
            <p:ph type="body" idx="1"/>
          </p:nvPr>
        </p:nvSpPr>
        <p:spPr>
          <a:xfrm>
            <a:off x="0" y="871670"/>
            <a:ext cx="9144000" cy="5023249"/>
          </a:xfrm>
          <a:solidFill>
            <a:schemeClr val="bg1"/>
          </a:solidFill>
        </p:spPr>
        <p:txBody>
          <a:bodyPr>
            <a:noAutofit/>
          </a:bodyPr>
          <a:lstStyle/>
          <a:p>
            <a:pPr marL="0" lvl="0" indent="0" eaLnBrk="0" fontAlgn="base" hangingPunct="0">
              <a:lnSpc>
                <a:spcPct val="150000"/>
              </a:lnSpc>
              <a:spcBef>
                <a:spcPct val="0"/>
              </a:spcBef>
              <a:spcAft>
                <a:spcPct val="0"/>
              </a:spcAft>
              <a:buClrTx/>
              <a:buNone/>
            </a:pPr>
            <a:r>
              <a:rPr lang="en-US" altLang="en-US" sz="2800" b="1" dirty="0">
                <a:solidFill>
                  <a:schemeClr val="tx1"/>
                </a:solidFill>
                <a:latin typeface="Calibri" panose="020F0502020204030204" pitchFamily="34" charset="0"/>
                <a:cs typeface="Calibri" panose="020F0502020204030204" pitchFamily="34" charset="0"/>
              </a:rPr>
              <a:t>Multiple-Choice Question:</a:t>
            </a:r>
          </a:p>
          <a:p>
            <a:pPr marL="0" lvl="0" indent="0" eaLnBrk="0" fontAlgn="base" hangingPunct="0">
              <a:lnSpc>
                <a:spcPct val="150000"/>
              </a:lnSpc>
              <a:spcBef>
                <a:spcPct val="0"/>
              </a:spcBef>
              <a:spcAft>
                <a:spcPct val="0"/>
              </a:spcAft>
              <a:buClrTx/>
              <a:buNone/>
            </a:pPr>
            <a:r>
              <a:rPr lang="en-US" altLang="en-US" sz="2800" dirty="0">
                <a:solidFill>
                  <a:schemeClr val="tx1"/>
                </a:solidFill>
                <a:latin typeface="Calibri" panose="020F0502020204030204" pitchFamily="34" charset="0"/>
                <a:cs typeface="Calibri" panose="020F0502020204030204" pitchFamily="34" charset="0"/>
              </a:rPr>
              <a:t>Which class would you use in Java to write text data to a file? A) File</a:t>
            </a:r>
          </a:p>
          <a:p>
            <a:pPr marL="0" lvl="0" indent="0" eaLnBrk="0" fontAlgn="base" hangingPunct="0">
              <a:lnSpc>
                <a:spcPct val="150000"/>
              </a:lnSpc>
              <a:spcBef>
                <a:spcPct val="0"/>
              </a:spcBef>
              <a:spcAft>
                <a:spcPct val="0"/>
              </a:spcAft>
              <a:buClrTx/>
              <a:buNone/>
            </a:pPr>
            <a:r>
              <a:rPr lang="en-US" altLang="en-US" sz="2800" dirty="0">
                <a:solidFill>
                  <a:schemeClr val="tx1"/>
                </a:solidFill>
                <a:latin typeface="Calibri" panose="020F0502020204030204" pitchFamily="34" charset="0"/>
                <a:cs typeface="Calibri" panose="020F0502020204030204" pitchFamily="34" charset="0"/>
              </a:rPr>
              <a:t>B) Scanner</a:t>
            </a:r>
          </a:p>
          <a:p>
            <a:pPr marL="0" lvl="0" indent="0" eaLnBrk="0" fontAlgn="base" hangingPunct="0">
              <a:lnSpc>
                <a:spcPct val="150000"/>
              </a:lnSpc>
              <a:spcBef>
                <a:spcPct val="0"/>
              </a:spcBef>
              <a:spcAft>
                <a:spcPct val="0"/>
              </a:spcAft>
              <a:buClrTx/>
              <a:buNone/>
            </a:pPr>
            <a:r>
              <a:rPr lang="en-US" altLang="en-US" sz="2800" dirty="0">
                <a:solidFill>
                  <a:schemeClr val="tx1"/>
                </a:solidFill>
                <a:latin typeface="Calibri" panose="020F0502020204030204" pitchFamily="34" charset="0"/>
                <a:cs typeface="Calibri" panose="020F0502020204030204" pitchFamily="34" charset="0"/>
              </a:rPr>
              <a:t>C) </a:t>
            </a:r>
            <a:r>
              <a:rPr lang="en-US" altLang="en-US" sz="2800" dirty="0" err="1">
                <a:solidFill>
                  <a:schemeClr val="tx1"/>
                </a:solidFill>
                <a:latin typeface="Calibri" panose="020F0502020204030204" pitchFamily="34" charset="0"/>
                <a:cs typeface="Calibri" panose="020F0502020204030204" pitchFamily="34" charset="0"/>
              </a:rPr>
              <a:t>PrintWriter</a:t>
            </a:r>
            <a:endParaRPr lang="en-US" altLang="en-US" sz="2800" dirty="0">
              <a:solidFill>
                <a:schemeClr val="tx1"/>
              </a:solidFill>
              <a:latin typeface="Calibri" panose="020F0502020204030204" pitchFamily="34" charset="0"/>
              <a:cs typeface="Calibri" panose="020F0502020204030204" pitchFamily="34" charset="0"/>
            </a:endParaRPr>
          </a:p>
          <a:p>
            <a:pPr marL="0" lvl="0" indent="0" eaLnBrk="0" fontAlgn="base" hangingPunct="0">
              <a:lnSpc>
                <a:spcPct val="150000"/>
              </a:lnSpc>
              <a:spcBef>
                <a:spcPct val="0"/>
              </a:spcBef>
              <a:spcAft>
                <a:spcPct val="0"/>
              </a:spcAft>
              <a:buClrTx/>
              <a:buNone/>
            </a:pPr>
            <a:r>
              <a:rPr lang="en-US" altLang="en-US" sz="2800" dirty="0">
                <a:solidFill>
                  <a:schemeClr val="tx1"/>
                </a:solidFill>
                <a:latin typeface="Calibri" panose="020F0502020204030204" pitchFamily="34" charset="0"/>
                <a:cs typeface="Calibri" panose="020F0502020204030204" pitchFamily="34" charset="0"/>
              </a:rPr>
              <a:t>D) </a:t>
            </a:r>
            <a:r>
              <a:rPr lang="en-US" altLang="en-US" sz="2800" dirty="0" err="1">
                <a:solidFill>
                  <a:schemeClr val="tx1"/>
                </a:solidFill>
                <a:latin typeface="Calibri" panose="020F0502020204030204" pitchFamily="34" charset="0"/>
                <a:cs typeface="Calibri" panose="020F0502020204030204" pitchFamily="34" charset="0"/>
              </a:rPr>
              <a:t>BufferedReader</a:t>
            </a:r>
            <a:endParaRPr lang="en-US" altLang="en-US" sz="2800" dirty="0">
              <a:solidFill>
                <a:schemeClr val="tx1"/>
              </a:solidFill>
              <a:latin typeface="Calibri" panose="020F0502020204030204" pitchFamily="34" charset="0"/>
              <a:cs typeface="Calibri" panose="020F0502020204030204" pitchFamily="34" charset="0"/>
            </a:endParaRPr>
          </a:p>
        </p:txBody>
      </p:sp>
      <p:sp>
        <p:nvSpPr>
          <p:cNvPr id="3" name="Rectangle: Rounded Corners 2">
            <a:extLst>
              <a:ext uri="{FF2B5EF4-FFF2-40B4-BE49-F238E27FC236}">
                <a16:creationId xmlns:a16="http://schemas.microsoft.com/office/drawing/2014/main" id="{7571C1AD-C58F-108F-078B-2D82658CD18F}"/>
              </a:ext>
            </a:extLst>
          </p:cNvPr>
          <p:cNvSpPr/>
          <p:nvPr/>
        </p:nvSpPr>
        <p:spPr>
          <a:xfrm>
            <a:off x="0" y="3568390"/>
            <a:ext cx="4036741" cy="535259"/>
          </a:xfrm>
          <a:prstGeom prst="roundRect">
            <a:avLst/>
          </a:prstGeom>
          <a:noFill/>
          <a:ln w="28575">
            <a:solidFill>
              <a:srgbClr val="F21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21999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5</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685800" y="152400"/>
            <a:ext cx="7772400" cy="819150"/>
          </a:xfrm>
        </p:spPr>
        <p:txBody>
          <a:bodyPr/>
          <a:lstStyle/>
          <a:p>
            <a:r>
              <a:rPr lang="en-US" altLang="en-US"/>
              <a:t>The File Class</a:t>
            </a:r>
            <a:endParaRPr lang="en-US" altLang="en-US" b="1"/>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81000" y="1143000"/>
            <a:ext cx="8382000" cy="5715000"/>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Practical Scenario: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Imagine you're working at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Google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as a software engineer, and you need to create a Java application that processes log files stored in different directories. The application needs to list all files in a specific directory, check their properties (such as whether they are readable or hidden), and possibly rename or delete them based on certain conditions.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Using the File class, you can easily manage these tasks without worrying about the differences in file systems between your development machine and the production servers.</a:t>
            </a:r>
          </a:p>
        </p:txBody>
      </p:sp>
    </p:spTree>
    <p:extLst>
      <p:ext uri="{BB962C8B-B14F-4D97-AF65-F5344CB8AC3E}">
        <p14:creationId xmlns:p14="http://schemas.microsoft.com/office/powerpoint/2010/main" val="693054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4">
            <a:extLst>
              <a:ext uri="{FF2B5EF4-FFF2-40B4-BE49-F238E27FC236}">
                <a16:creationId xmlns:a16="http://schemas.microsoft.com/office/drawing/2014/main" id="{12CBF5F9-F984-BD47-BC99-D3B3E30B2D1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14B3D3A-6B4E-0746-A6EF-F6F8DCAF442D}" type="slidenum">
              <a:rPr lang="en-US" altLang="en-US" sz="1400" smtClean="0"/>
              <a:pPr>
                <a:spcBef>
                  <a:spcPct val="0"/>
                </a:spcBef>
                <a:buClrTx/>
                <a:buSzTx/>
                <a:buFontTx/>
                <a:buNone/>
              </a:pPr>
              <a:t>50</a:t>
            </a:fld>
            <a:endParaRPr lang="en-US" altLang="en-US" sz="1400"/>
          </a:p>
        </p:txBody>
      </p:sp>
      <p:sp>
        <p:nvSpPr>
          <p:cNvPr id="62466" name="Rectangle 2">
            <a:extLst>
              <a:ext uri="{FF2B5EF4-FFF2-40B4-BE49-F238E27FC236}">
                <a16:creationId xmlns:a16="http://schemas.microsoft.com/office/drawing/2014/main" id="{D8D28583-D516-9C47-8AFB-6B31900E2D43}"/>
              </a:ext>
            </a:extLst>
          </p:cNvPr>
          <p:cNvSpPr>
            <a:spLocks noGrp="1" noChangeArrowheads="1"/>
          </p:cNvSpPr>
          <p:nvPr>
            <p:ph type="title"/>
          </p:nvPr>
        </p:nvSpPr>
        <p:spPr>
          <a:xfrm>
            <a:off x="685800" y="152400"/>
            <a:ext cx="7772400" cy="685800"/>
          </a:xfrm>
        </p:spPr>
        <p:txBody>
          <a:bodyPr>
            <a:normAutofit fontScale="90000"/>
          </a:bodyPr>
          <a:lstStyle/>
          <a:p>
            <a:r>
              <a:rPr lang="en-US" altLang="en-US" sz="4000"/>
              <a:t>Writing Data Using </a:t>
            </a:r>
            <a:r>
              <a:rPr lang="en-US" altLang="en-US" sz="4000" u="sng"/>
              <a:t>PrintWriter</a:t>
            </a:r>
            <a:r>
              <a:rPr lang="en-US" altLang="en-US" sz="4000"/>
              <a:t> </a:t>
            </a:r>
          </a:p>
        </p:txBody>
      </p:sp>
      <p:sp>
        <p:nvSpPr>
          <p:cNvPr id="62467" name="Rectangle 5">
            <a:extLst>
              <a:ext uri="{FF2B5EF4-FFF2-40B4-BE49-F238E27FC236}">
                <a16:creationId xmlns:a16="http://schemas.microsoft.com/office/drawing/2014/main" id="{904AF97D-1AB1-E74D-BCF6-06C758AC9EE7}"/>
              </a:ext>
            </a:extLst>
          </p:cNvPr>
          <p:cNvSpPr>
            <a:spLocks noChangeArrowheads="1"/>
          </p:cNvSpPr>
          <p:nvPr/>
        </p:nvSpPr>
        <p:spPr bwMode="auto">
          <a:xfrm>
            <a:off x="0" y="225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4400">
              <a:solidFill>
                <a:schemeClr val="tx2"/>
              </a:solidFill>
            </a:endParaRPr>
          </a:p>
        </p:txBody>
      </p:sp>
      <p:graphicFrame>
        <p:nvGraphicFramePr>
          <p:cNvPr id="62468" name="Object 6">
            <a:extLst>
              <a:ext uri="{FF2B5EF4-FFF2-40B4-BE49-F238E27FC236}">
                <a16:creationId xmlns:a16="http://schemas.microsoft.com/office/drawing/2014/main" id="{03BBB003-ECC5-9549-915C-B62D670FE717}"/>
              </a:ext>
            </a:extLst>
          </p:cNvPr>
          <p:cNvGraphicFramePr>
            <a:graphicFrameLocks noChangeAspect="1"/>
          </p:cNvGraphicFramePr>
          <p:nvPr/>
        </p:nvGraphicFramePr>
        <p:xfrm>
          <a:off x="311150" y="838200"/>
          <a:ext cx="8520113" cy="4968875"/>
        </p:xfrm>
        <a:graphic>
          <a:graphicData uri="http://schemas.openxmlformats.org/presentationml/2006/ole">
            <mc:AlternateContent xmlns:mc="http://schemas.openxmlformats.org/markup-compatibility/2006">
              <mc:Choice xmlns:v="urn:schemas-microsoft-com:vml" Requires="v">
                <p:oleObj name="Picture" r:id="rId2" imgW="24193500" imgH="14058900" progId="Word.Picture.8">
                  <p:embed/>
                </p:oleObj>
              </mc:Choice>
              <mc:Fallback>
                <p:oleObj name="Picture" r:id="rId2" imgW="24193500" imgH="14058900" progId="Word.Picture.8">
                  <p:embed/>
                  <p:pic>
                    <p:nvPicPr>
                      <p:cNvPr id="62468" name="Object 6">
                        <a:extLst>
                          <a:ext uri="{FF2B5EF4-FFF2-40B4-BE49-F238E27FC236}">
                            <a16:creationId xmlns:a16="http://schemas.microsoft.com/office/drawing/2014/main" id="{03BBB003-ECC5-9549-915C-B62D670FE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 y="838200"/>
                        <a:ext cx="8520113"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69" name="Rectangle 9">
            <a:hlinkClick r:id="rId4"/>
            <a:extLst>
              <a:ext uri="{FF2B5EF4-FFF2-40B4-BE49-F238E27FC236}">
                <a16:creationId xmlns:a16="http://schemas.microsoft.com/office/drawing/2014/main" id="{4F7E7005-0EEE-0E46-AEF8-F62482FC509A}"/>
              </a:ext>
            </a:extLst>
          </p:cNvPr>
          <p:cNvSpPr>
            <a:spLocks noChangeArrowheads="1"/>
          </p:cNvSpPr>
          <p:nvPr/>
        </p:nvSpPr>
        <p:spPr bwMode="auto">
          <a:xfrm>
            <a:off x="5791200" y="5994400"/>
            <a:ext cx="1724025"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dirty="0" err="1"/>
              <a:t>WriteData</a:t>
            </a:r>
            <a:endParaRPr lang="en-US" altLang="en-US" sz="2000" dirty="0"/>
          </a:p>
        </p:txBody>
      </p:sp>
    </p:spTree>
    <p:extLst>
      <p:ext uri="{BB962C8B-B14F-4D97-AF65-F5344CB8AC3E}">
        <p14:creationId xmlns:p14="http://schemas.microsoft.com/office/powerpoint/2010/main" val="2225930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4">
            <a:extLst>
              <a:ext uri="{FF2B5EF4-FFF2-40B4-BE49-F238E27FC236}">
                <a16:creationId xmlns:a16="http://schemas.microsoft.com/office/drawing/2014/main" id="{12CBF5F9-F984-BD47-BC99-D3B3E30B2D1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14B3D3A-6B4E-0746-A6EF-F6F8DCAF442D}" type="slidenum">
              <a:rPr lang="en-US" altLang="en-US" sz="1400" smtClean="0"/>
              <a:pPr>
                <a:spcBef>
                  <a:spcPct val="0"/>
                </a:spcBef>
                <a:buClrTx/>
                <a:buSzTx/>
                <a:buFontTx/>
                <a:buNone/>
              </a:pPr>
              <a:t>51</a:t>
            </a:fld>
            <a:endParaRPr lang="en-US" altLang="en-US" sz="1400"/>
          </a:p>
        </p:txBody>
      </p:sp>
      <p:sp>
        <p:nvSpPr>
          <p:cNvPr id="62466" name="Rectangle 2">
            <a:extLst>
              <a:ext uri="{FF2B5EF4-FFF2-40B4-BE49-F238E27FC236}">
                <a16:creationId xmlns:a16="http://schemas.microsoft.com/office/drawing/2014/main" id="{D8D28583-D516-9C47-8AFB-6B31900E2D43}"/>
              </a:ext>
            </a:extLst>
          </p:cNvPr>
          <p:cNvSpPr>
            <a:spLocks noGrp="1" noChangeArrowheads="1"/>
          </p:cNvSpPr>
          <p:nvPr>
            <p:ph type="title"/>
          </p:nvPr>
        </p:nvSpPr>
        <p:spPr>
          <a:xfrm>
            <a:off x="685800" y="152400"/>
            <a:ext cx="7772400" cy="685800"/>
          </a:xfrm>
        </p:spPr>
        <p:txBody>
          <a:bodyPr>
            <a:normAutofit fontScale="90000"/>
          </a:bodyPr>
          <a:lstStyle/>
          <a:p>
            <a:r>
              <a:rPr lang="en-US" altLang="en-US" sz="4000"/>
              <a:t>Writing Data Using </a:t>
            </a:r>
            <a:r>
              <a:rPr lang="en-US" altLang="en-US" sz="4000" u="sng"/>
              <a:t>PrintWriter</a:t>
            </a:r>
            <a:r>
              <a:rPr lang="en-US" altLang="en-US" sz="4000"/>
              <a:t> </a:t>
            </a:r>
          </a:p>
        </p:txBody>
      </p:sp>
      <p:sp>
        <p:nvSpPr>
          <p:cNvPr id="62467" name="Rectangle 5">
            <a:extLst>
              <a:ext uri="{FF2B5EF4-FFF2-40B4-BE49-F238E27FC236}">
                <a16:creationId xmlns:a16="http://schemas.microsoft.com/office/drawing/2014/main" id="{904AF97D-1AB1-E74D-BCF6-06C758AC9EE7}"/>
              </a:ext>
            </a:extLst>
          </p:cNvPr>
          <p:cNvSpPr>
            <a:spLocks noChangeArrowheads="1"/>
          </p:cNvSpPr>
          <p:nvPr/>
        </p:nvSpPr>
        <p:spPr bwMode="auto">
          <a:xfrm>
            <a:off x="0" y="225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4400">
              <a:solidFill>
                <a:schemeClr val="tx2"/>
              </a:solidFill>
            </a:endParaRPr>
          </a:p>
        </p:txBody>
      </p:sp>
      <p:pic>
        <p:nvPicPr>
          <p:cNvPr id="3" name="Picture 2">
            <a:extLst>
              <a:ext uri="{FF2B5EF4-FFF2-40B4-BE49-F238E27FC236}">
                <a16:creationId xmlns:a16="http://schemas.microsoft.com/office/drawing/2014/main" id="{35A48D6F-609C-60F8-6C55-F86D6EE10655}"/>
              </a:ext>
            </a:extLst>
          </p:cNvPr>
          <p:cNvPicPr>
            <a:picLocks noChangeAspect="1"/>
          </p:cNvPicPr>
          <p:nvPr/>
        </p:nvPicPr>
        <p:blipFill rotWithShape="1">
          <a:blip r:embed="rId2"/>
          <a:srcRect b="6314"/>
          <a:stretch/>
        </p:blipFill>
        <p:spPr>
          <a:xfrm>
            <a:off x="0" y="1334911"/>
            <a:ext cx="9144000" cy="4818721"/>
          </a:xfrm>
          <a:prstGeom prst="rect">
            <a:avLst/>
          </a:prstGeom>
        </p:spPr>
      </p:pic>
    </p:spTree>
    <p:extLst>
      <p:ext uri="{BB962C8B-B14F-4D97-AF65-F5344CB8AC3E}">
        <p14:creationId xmlns:p14="http://schemas.microsoft.com/office/powerpoint/2010/main" val="3711542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4">
            <a:extLst>
              <a:ext uri="{FF2B5EF4-FFF2-40B4-BE49-F238E27FC236}">
                <a16:creationId xmlns:a16="http://schemas.microsoft.com/office/drawing/2014/main" id="{12CBF5F9-F984-BD47-BC99-D3B3E30B2D1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14B3D3A-6B4E-0746-A6EF-F6F8DCAF442D}" type="slidenum">
              <a:rPr lang="en-US" altLang="en-US" sz="1400" smtClean="0"/>
              <a:pPr>
                <a:spcBef>
                  <a:spcPct val="0"/>
                </a:spcBef>
                <a:buClrTx/>
                <a:buSzTx/>
                <a:buFontTx/>
                <a:buNone/>
              </a:pPr>
              <a:t>52</a:t>
            </a:fld>
            <a:endParaRPr lang="en-US" altLang="en-US" sz="1400"/>
          </a:p>
        </p:txBody>
      </p:sp>
      <p:sp>
        <p:nvSpPr>
          <p:cNvPr id="62466" name="Rectangle 2">
            <a:extLst>
              <a:ext uri="{FF2B5EF4-FFF2-40B4-BE49-F238E27FC236}">
                <a16:creationId xmlns:a16="http://schemas.microsoft.com/office/drawing/2014/main" id="{D8D28583-D516-9C47-8AFB-6B31900E2D43}"/>
              </a:ext>
            </a:extLst>
          </p:cNvPr>
          <p:cNvSpPr>
            <a:spLocks noGrp="1" noChangeArrowheads="1"/>
          </p:cNvSpPr>
          <p:nvPr>
            <p:ph type="title"/>
          </p:nvPr>
        </p:nvSpPr>
        <p:spPr>
          <a:xfrm>
            <a:off x="685800" y="152400"/>
            <a:ext cx="7772400" cy="685800"/>
          </a:xfrm>
        </p:spPr>
        <p:txBody>
          <a:bodyPr>
            <a:normAutofit fontScale="90000"/>
          </a:bodyPr>
          <a:lstStyle/>
          <a:p>
            <a:r>
              <a:rPr lang="en-US" altLang="en-US" sz="4000"/>
              <a:t>Writing Data Using </a:t>
            </a:r>
            <a:r>
              <a:rPr lang="en-US" altLang="en-US" sz="4000" u="sng"/>
              <a:t>PrintWriter</a:t>
            </a:r>
            <a:r>
              <a:rPr lang="en-US" altLang="en-US" sz="4000"/>
              <a:t> </a:t>
            </a:r>
          </a:p>
        </p:txBody>
      </p:sp>
      <p:sp>
        <p:nvSpPr>
          <p:cNvPr id="62467" name="Rectangle 5">
            <a:extLst>
              <a:ext uri="{FF2B5EF4-FFF2-40B4-BE49-F238E27FC236}">
                <a16:creationId xmlns:a16="http://schemas.microsoft.com/office/drawing/2014/main" id="{904AF97D-1AB1-E74D-BCF6-06C758AC9EE7}"/>
              </a:ext>
            </a:extLst>
          </p:cNvPr>
          <p:cNvSpPr>
            <a:spLocks noChangeArrowheads="1"/>
          </p:cNvSpPr>
          <p:nvPr/>
        </p:nvSpPr>
        <p:spPr bwMode="auto">
          <a:xfrm>
            <a:off x="0" y="225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4400">
              <a:solidFill>
                <a:schemeClr val="tx2"/>
              </a:solidFill>
            </a:endParaRPr>
          </a:p>
        </p:txBody>
      </p:sp>
      <p:pic>
        <p:nvPicPr>
          <p:cNvPr id="4" name="Picture 3">
            <a:extLst>
              <a:ext uri="{FF2B5EF4-FFF2-40B4-BE49-F238E27FC236}">
                <a16:creationId xmlns:a16="http://schemas.microsoft.com/office/drawing/2014/main" id="{420FDC83-2EED-912F-9496-257331767D53}"/>
              </a:ext>
            </a:extLst>
          </p:cNvPr>
          <p:cNvPicPr>
            <a:picLocks noChangeAspect="1"/>
          </p:cNvPicPr>
          <p:nvPr/>
        </p:nvPicPr>
        <p:blipFill rotWithShape="1">
          <a:blip r:embed="rId2"/>
          <a:srcRect b="7615"/>
          <a:stretch/>
        </p:blipFill>
        <p:spPr>
          <a:xfrm>
            <a:off x="0" y="1053093"/>
            <a:ext cx="9144000" cy="4751813"/>
          </a:xfrm>
          <a:prstGeom prst="rect">
            <a:avLst/>
          </a:prstGeom>
        </p:spPr>
      </p:pic>
    </p:spTree>
    <p:extLst>
      <p:ext uri="{BB962C8B-B14F-4D97-AF65-F5344CB8AC3E}">
        <p14:creationId xmlns:p14="http://schemas.microsoft.com/office/powerpoint/2010/main" val="1952500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4">
            <a:extLst>
              <a:ext uri="{FF2B5EF4-FFF2-40B4-BE49-F238E27FC236}">
                <a16:creationId xmlns:a16="http://schemas.microsoft.com/office/drawing/2014/main" id="{12CBF5F9-F984-BD47-BC99-D3B3E30B2D1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14B3D3A-6B4E-0746-A6EF-F6F8DCAF442D}" type="slidenum">
              <a:rPr lang="en-US" altLang="en-US" sz="1400" smtClean="0"/>
              <a:pPr>
                <a:spcBef>
                  <a:spcPct val="0"/>
                </a:spcBef>
                <a:buClrTx/>
                <a:buSzTx/>
                <a:buFontTx/>
                <a:buNone/>
              </a:pPr>
              <a:t>53</a:t>
            </a:fld>
            <a:endParaRPr lang="en-US" altLang="en-US" sz="1400"/>
          </a:p>
        </p:txBody>
      </p:sp>
      <p:sp>
        <p:nvSpPr>
          <p:cNvPr id="62466" name="Rectangle 2">
            <a:extLst>
              <a:ext uri="{FF2B5EF4-FFF2-40B4-BE49-F238E27FC236}">
                <a16:creationId xmlns:a16="http://schemas.microsoft.com/office/drawing/2014/main" id="{D8D28583-D516-9C47-8AFB-6B31900E2D43}"/>
              </a:ext>
            </a:extLst>
          </p:cNvPr>
          <p:cNvSpPr>
            <a:spLocks noGrp="1" noChangeArrowheads="1"/>
          </p:cNvSpPr>
          <p:nvPr>
            <p:ph type="title"/>
          </p:nvPr>
        </p:nvSpPr>
        <p:spPr>
          <a:xfrm>
            <a:off x="685800" y="152400"/>
            <a:ext cx="7772400" cy="685800"/>
          </a:xfrm>
        </p:spPr>
        <p:txBody>
          <a:bodyPr>
            <a:normAutofit fontScale="90000"/>
          </a:bodyPr>
          <a:lstStyle/>
          <a:p>
            <a:r>
              <a:rPr lang="en-US" altLang="en-US" sz="4000"/>
              <a:t>Writing Data Using </a:t>
            </a:r>
            <a:r>
              <a:rPr lang="en-US" altLang="en-US" sz="4000" u="sng"/>
              <a:t>PrintWriter</a:t>
            </a:r>
            <a:r>
              <a:rPr lang="en-US" altLang="en-US" sz="4000"/>
              <a:t> </a:t>
            </a:r>
          </a:p>
        </p:txBody>
      </p:sp>
      <p:sp>
        <p:nvSpPr>
          <p:cNvPr id="62467" name="Rectangle 5">
            <a:extLst>
              <a:ext uri="{FF2B5EF4-FFF2-40B4-BE49-F238E27FC236}">
                <a16:creationId xmlns:a16="http://schemas.microsoft.com/office/drawing/2014/main" id="{904AF97D-1AB1-E74D-BCF6-06C758AC9EE7}"/>
              </a:ext>
            </a:extLst>
          </p:cNvPr>
          <p:cNvSpPr>
            <a:spLocks noChangeArrowheads="1"/>
          </p:cNvSpPr>
          <p:nvPr/>
        </p:nvSpPr>
        <p:spPr bwMode="auto">
          <a:xfrm>
            <a:off x="0" y="225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4400">
              <a:solidFill>
                <a:schemeClr val="tx2"/>
              </a:solidFill>
            </a:endParaRPr>
          </a:p>
        </p:txBody>
      </p:sp>
      <p:pic>
        <p:nvPicPr>
          <p:cNvPr id="3" name="Picture 2">
            <a:extLst>
              <a:ext uri="{FF2B5EF4-FFF2-40B4-BE49-F238E27FC236}">
                <a16:creationId xmlns:a16="http://schemas.microsoft.com/office/drawing/2014/main" id="{ADD65FC8-26B3-60E9-8CB6-A63A3EEA3E9D}"/>
              </a:ext>
            </a:extLst>
          </p:cNvPr>
          <p:cNvPicPr>
            <a:picLocks noChangeAspect="1"/>
          </p:cNvPicPr>
          <p:nvPr/>
        </p:nvPicPr>
        <p:blipFill rotWithShape="1">
          <a:blip r:embed="rId2"/>
          <a:srcRect b="6748"/>
          <a:stretch/>
        </p:blipFill>
        <p:spPr>
          <a:xfrm>
            <a:off x="0" y="1030791"/>
            <a:ext cx="9144000" cy="4796418"/>
          </a:xfrm>
          <a:prstGeom prst="rect">
            <a:avLst/>
          </a:prstGeom>
        </p:spPr>
      </p:pic>
    </p:spTree>
    <p:extLst>
      <p:ext uri="{BB962C8B-B14F-4D97-AF65-F5344CB8AC3E}">
        <p14:creationId xmlns:p14="http://schemas.microsoft.com/office/powerpoint/2010/main" val="34081730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4">
            <a:extLst>
              <a:ext uri="{FF2B5EF4-FFF2-40B4-BE49-F238E27FC236}">
                <a16:creationId xmlns:a16="http://schemas.microsoft.com/office/drawing/2014/main" id="{12CBF5F9-F984-BD47-BC99-D3B3E30B2D1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14B3D3A-6B4E-0746-A6EF-F6F8DCAF442D}" type="slidenum">
              <a:rPr lang="en-US" altLang="en-US" sz="1400" smtClean="0"/>
              <a:pPr>
                <a:spcBef>
                  <a:spcPct val="0"/>
                </a:spcBef>
                <a:buClrTx/>
                <a:buSzTx/>
                <a:buFontTx/>
                <a:buNone/>
              </a:pPr>
              <a:t>54</a:t>
            </a:fld>
            <a:endParaRPr lang="en-US" altLang="en-US" sz="1400"/>
          </a:p>
        </p:txBody>
      </p:sp>
      <p:sp>
        <p:nvSpPr>
          <p:cNvPr id="62466" name="Rectangle 2">
            <a:extLst>
              <a:ext uri="{FF2B5EF4-FFF2-40B4-BE49-F238E27FC236}">
                <a16:creationId xmlns:a16="http://schemas.microsoft.com/office/drawing/2014/main" id="{D8D28583-D516-9C47-8AFB-6B31900E2D43}"/>
              </a:ext>
            </a:extLst>
          </p:cNvPr>
          <p:cNvSpPr>
            <a:spLocks noGrp="1" noChangeArrowheads="1"/>
          </p:cNvSpPr>
          <p:nvPr>
            <p:ph type="title"/>
          </p:nvPr>
        </p:nvSpPr>
        <p:spPr>
          <a:xfrm>
            <a:off x="685800" y="152400"/>
            <a:ext cx="7772400" cy="685800"/>
          </a:xfrm>
        </p:spPr>
        <p:txBody>
          <a:bodyPr>
            <a:normAutofit fontScale="90000"/>
          </a:bodyPr>
          <a:lstStyle/>
          <a:p>
            <a:r>
              <a:rPr lang="en-US" altLang="en-US" sz="4000"/>
              <a:t>Writing Data Using </a:t>
            </a:r>
            <a:r>
              <a:rPr lang="en-US" altLang="en-US" sz="4000" u="sng"/>
              <a:t>PrintWriter</a:t>
            </a:r>
            <a:r>
              <a:rPr lang="en-US" altLang="en-US" sz="4000"/>
              <a:t> </a:t>
            </a:r>
          </a:p>
        </p:txBody>
      </p:sp>
      <p:sp>
        <p:nvSpPr>
          <p:cNvPr id="62467" name="Rectangle 5">
            <a:extLst>
              <a:ext uri="{FF2B5EF4-FFF2-40B4-BE49-F238E27FC236}">
                <a16:creationId xmlns:a16="http://schemas.microsoft.com/office/drawing/2014/main" id="{904AF97D-1AB1-E74D-BCF6-06C758AC9EE7}"/>
              </a:ext>
            </a:extLst>
          </p:cNvPr>
          <p:cNvSpPr>
            <a:spLocks noChangeArrowheads="1"/>
          </p:cNvSpPr>
          <p:nvPr/>
        </p:nvSpPr>
        <p:spPr bwMode="auto">
          <a:xfrm>
            <a:off x="0" y="225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4400">
              <a:solidFill>
                <a:schemeClr val="tx2"/>
              </a:solidFill>
            </a:endParaRPr>
          </a:p>
        </p:txBody>
      </p:sp>
      <p:pic>
        <p:nvPicPr>
          <p:cNvPr id="4" name="Picture 3">
            <a:extLst>
              <a:ext uri="{FF2B5EF4-FFF2-40B4-BE49-F238E27FC236}">
                <a16:creationId xmlns:a16="http://schemas.microsoft.com/office/drawing/2014/main" id="{E23C96FB-B59E-C6DB-BF7E-3A5391DD3EE1}"/>
              </a:ext>
            </a:extLst>
          </p:cNvPr>
          <p:cNvPicPr>
            <a:picLocks noChangeAspect="1"/>
          </p:cNvPicPr>
          <p:nvPr/>
        </p:nvPicPr>
        <p:blipFill rotWithShape="1">
          <a:blip r:embed="rId2"/>
          <a:srcRect b="5881"/>
          <a:stretch/>
        </p:blipFill>
        <p:spPr>
          <a:xfrm>
            <a:off x="0" y="1008488"/>
            <a:ext cx="9144000" cy="4841023"/>
          </a:xfrm>
          <a:prstGeom prst="rect">
            <a:avLst/>
          </a:prstGeom>
        </p:spPr>
      </p:pic>
    </p:spTree>
    <p:extLst>
      <p:ext uri="{BB962C8B-B14F-4D97-AF65-F5344CB8AC3E}">
        <p14:creationId xmlns:p14="http://schemas.microsoft.com/office/powerpoint/2010/main" val="1577802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4">
            <a:extLst>
              <a:ext uri="{FF2B5EF4-FFF2-40B4-BE49-F238E27FC236}">
                <a16:creationId xmlns:a16="http://schemas.microsoft.com/office/drawing/2014/main" id="{12CBF5F9-F984-BD47-BC99-D3B3E30B2D1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14B3D3A-6B4E-0746-A6EF-F6F8DCAF442D}" type="slidenum">
              <a:rPr lang="en-US" altLang="en-US" sz="1400" smtClean="0"/>
              <a:pPr>
                <a:spcBef>
                  <a:spcPct val="0"/>
                </a:spcBef>
                <a:buClrTx/>
                <a:buSzTx/>
                <a:buFontTx/>
                <a:buNone/>
              </a:pPr>
              <a:t>55</a:t>
            </a:fld>
            <a:endParaRPr lang="en-US" altLang="en-US" sz="1400"/>
          </a:p>
        </p:txBody>
      </p:sp>
      <p:sp>
        <p:nvSpPr>
          <p:cNvPr id="62466" name="Rectangle 2">
            <a:extLst>
              <a:ext uri="{FF2B5EF4-FFF2-40B4-BE49-F238E27FC236}">
                <a16:creationId xmlns:a16="http://schemas.microsoft.com/office/drawing/2014/main" id="{D8D28583-D516-9C47-8AFB-6B31900E2D43}"/>
              </a:ext>
            </a:extLst>
          </p:cNvPr>
          <p:cNvSpPr>
            <a:spLocks noGrp="1" noChangeArrowheads="1"/>
          </p:cNvSpPr>
          <p:nvPr>
            <p:ph type="title"/>
          </p:nvPr>
        </p:nvSpPr>
        <p:spPr>
          <a:xfrm>
            <a:off x="685800" y="152400"/>
            <a:ext cx="7772400" cy="685800"/>
          </a:xfrm>
        </p:spPr>
        <p:txBody>
          <a:bodyPr>
            <a:normAutofit fontScale="90000"/>
          </a:bodyPr>
          <a:lstStyle/>
          <a:p>
            <a:r>
              <a:rPr lang="en-US" altLang="en-US" sz="4000"/>
              <a:t>Writing Data Using </a:t>
            </a:r>
            <a:r>
              <a:rPr lang="en-US" altLang="en-US" sz="4000" u="sng"/>
              <a:t>PrintWriter</a:t>
            </a:r>
            <a:r>
              <a:rPr lang="en-US" altLang="en-US" sz="4000"/>
              <a:t> </a:t>
            </a:r>
          </a:p>
        </p:txBody>
      </p:sp>
      <p:sp>
        <p:nvSpPr>
          <p:cNvPr id="62467" name="Rectangle 5">
            <a:extLst>
              <a:ext uri="{FF2B5EF4-FFF2-40B4-BE49-F238E27FC236}">
                <a16:creationId xmlns:a16="http://schemas.microsoft.com/office/drawing/2014/main" id="{904AF97D-1AB1-E74D-BCF6-06C758AC9EE7}"/>
              </a:ext>
            </a:extLst>
          </p:cNvPr>
          <p:cNvSpPr>
            <a:spLocks noChangeArrowheads="1"/>
          </p:cNvSpPr>
          <p:nvPr/>
        </p:nvSpPr>
        <p:spPr bwMode="auto">
          <a:xfrm>
            <a:off x="0" y="225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4400">
              <a:solidFill>
                <a:schemeClr val="tx2"/>
              </a:solidFill>
            </a:endParaRPr>
          </a:p>
        </p:txBody>
      </p:sp>
      <p:pic>
        <p:nvPicPr>
          <p:cNvPr id="3" name="Picture 2">
            <a:extLst>
              <a:ext uri="{FF2B5EF4-FFF2-40B4-BE49-F238E27FC236}">
                <a16:creationId xmlns:a16="http://schemas.microsoft.com/office/drawing/2014/main" id="{E547E824-2712-0077-06CD-7925DB63CF0E}"/>
              </a:ext>
            </a:extLst>
          </p:cNvPr>
          <p:cNvPicPr>
            <a:picLocks noChangeAspect="1"/>
          </p:cNvPicPr>
          <p:nvPr/>
        </p:nvPicPr>
        <p:blipFill rotWithShape="1">
          <a:blip r:embed="rId2"/>
          <a:srcRect b="46436"/>
          <a:stretch/>
        </p:blipFill>
        <p:spPr>
          <a:xfrm>
            <a:off x="0" y="1014064"/>
            <a:ext cx="9144000" cy="2755048"/>
          </a:xfrm>
          <a:prstGeom prst="rect">
            <a:avLst/>
          </a:prstGeom>
        </p:spPr>
      </p:pic>
    </p:spTree>
    <p:extLst>
      <p:ext uri="{BB962C8B-B14F-4D97-AF65-F5344CB8AC3E}">
        <p14:creationId xmlns:p14="http://schemas.microsoft.com/office/powerpoint/2010/main" val="33343403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4">
            <a:extLst>
              <a:ext uri="{FF2B5EF4-FFF2-40B4-BE49-F238E27FC236}">
                <a16:creationId xmlns:a16="http://schemas.microsoft.com/office/drawing/2014/main" id="{12CBF5F9-F984-BD47-BC99-D3B3E30B2D1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14B3D3A-6B4E-0746-A6EF-F6F8DCAF442D}" type="slidenum">
              <a:rPr lang="en-US" altLang="en-US" sz="1400" smtClean="0"/>
              <a:pPr>
                <a:spcBef>
                  <a:spcPct val="0"/>
                </a:spcBef>
                <a:buClrTx/>
                <a:buSzTx/>
                <a:buFontTx/>
                <a:buNone/>
              </a:pPr>
              <a:t>56</a:t>
            </a:fld>
            <a:endParaRPr lang="en-US" altLang="en-US" sz="1400"/>
          </a:p>
        </p:txBody>
      </p:sp>
      <p:sp>
        <p:nvSpPr>
          <p:cNvPr id="62466" name="Rectangle 2">
            <a:extLst>
              <a:ext uri="{FF2B5EF4-FFF2-40B4-BE49-F238E27FC236}">
                <a16:creationId xmlns:a16="http://schemas.microsoft.com/office/drawing/2014/main" id="{D8D28583-D516-9C47-8AFB-6B31900E2D43}"/>
              </a:ext>
            </a:extLst>
          </p:cNvPr>
          <p:cNvSpPr>
            <a:spLocks noGrp="1" noChangeArrowheads="1"/>
          </p:cNvSpPr>
          <p:nvPr>
            <p:ph type="title"/>
          </p:nvPr>
        </p:nvSpPr>
        <p:spPr>
          <a:xfrm>
            <a:off x="685800" y="152400"/>
            <a:ext cx="7772400" cy="685800"/>
          </a:xfrm>
        </p:spPr>
        <p:txBody>
          <a:bodyPr>
            <a:normAutofit fontScale="90000"/>
          </a:bodyPr>
          <a:lstStyle/>
          <a:p>
            <a:r>
              <a:rPr lang="en-US" altLang="en-US" sz="4000"/>
              <a:t>Writing Data Using </a:t>
            </a:r>
            <a:r>
              <a:rPr lang="en-US" altLang="en-US" sz="4000" u="sng"/>
              <a:t>PrintWriter</a:t>
            </a:r>
            <a:r>
              <a:rPr lang="en-US" altLang="en-US" sz="4000"/>
              <a:t> </a:t>
            </a:r>
          </a:p>
        </p:txBody>
      </p:sp>
      <p:sp>
        <p:nvSpPr>
          <p:cNvPr id="62467" name="Rectangle 5">
            <a:extLst>
              <a:ext uri="{FF2B5EF4-FFF2-40B4-BE49-F238E27FC236}">
                <a16:creationId xmlns:a16="http://schemas.microsoft.com/office/drawing/2014/main" id="{904AF97D-1AB1-E74D-BCF6-06C758AC9EE7}"/>
              </a:ext>
            </a:extLst>
          </p:cNvPr>
          <p:cNvSpPr>
            <a:spLocks noChangeArrowheads="1"/>
          </p:cNvSpPr>
          <p:nvPr/>
        </p:nvSpPr>
        <p:spPr bwMode="auto">
          <a:xfrm>
            <a:off x="0" y="225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4400">
              <a:solidFill>
                <a:schemeClr val="tx2"/>
              </a:solidFill>
            </a:endParaRPr>
          </a:p>
        </p:txBody>
      </p:sp>
      <p:pic>
        <p:nvPicPr>
          <p:cNvPr id="4" name="Picture 3">
            <a:extLst>
              <a:ext uri="{FF2B5EF4-FFF2-40B4-BE49-F238E27FC236}">
                <a16:creationId xmlns:a16="http://schemas.microsoft.com/office/drawing/2014/main" id="{379FEAA0-EECA-A9D9-1637-19B71355C2EA}"/>
              </a:ext>
            </a:extLst>
          </p:cNvPr>
          <p:cNvPicPr>
            <a:picLocks noChangeAspect="1"/>
          </p:cNvPicPr>
          <p:nvPr/>
        </p:nvPicPr>
        <p:blipFill rotWithShape="1">
          <a:blip r:embed="rId2"/>
          <a:srcRect b="11734"/>
          <a:stretch/>
        </p:blipFill>
        <p:spPr>
          <a:xfrm>
            <a:off x="0" y="1159030"/>
            <a:ext cx="9144000" cy="4539940"/>
          </a:xfrm>
          <a:prstGeom prst="rect">
            <a:avLst/>
          </a:prstGeom>
        </p:spPr>
      </p:pic>
    </p:spTree>
    <p:extLst>
      <p:ext uri="{BB962C8B-B14F-4D97-AF65-F5344CB8AC3E}">
        <p14:creationId xmlns:p14="http://schemas.microsoft.com/office/powerpoint/2010/main" val="28373281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4">
            <a:extLst>
              <a:ext uri="{FF2B5EF4-FFF2-40B4-BE49-F238E27FC236}">
                <a16:creationId xmlns:a16="http://schemas.microsoft.com/office/drawing/2014/main" id="{12CBF5F9-F984-BD47-BC99-D3B3E30B2D1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14B3D3A-6B4E-0746-A6EF-F6F8DCAF442D}" type="slidenum">
              <a:rPr lang="en-US" altLang="en-US" sz="1400" smtClean="0"/>
              <a:pPr>
                <a:spcBef>
                  <a:spcPct val="0"/>
                </a:spcBef>
                <a:buClrTx/>
                <a:buSzTx/>
                <a:buFontTx/>
                <a:buNone/>
              </a:pPr>
              <a:t>57</a:t>
            </a:fld>
            <a:endParaRPr lang="en-US" altLang="en-US" sz="1400"/>
          </a:p>
        </p:txBody>
      </p:sp>
      <p:sp>
        <p:nvSpPr>
          <p:cNvPr id="62466" name="Rectangle 2">
            <a:extLst>
              <a:ext uri="{FF2B5EF4-FFF2-40B4-BE49-F238E27FC236}">
                <a16:creationId xmlns:a16="http://schemas.microsoft.com/office/drawing/2014/main" id="{D8D28583-D516-9C47-8AFB-6B31900E2D43}"/>
              </a:ext>
            </a:extLst>
          </p:cNvPr>
          <p:cNvSpPr>
            <a:spLocks noGrp="1" noChangeArrowheads="1"/>
          </p:cNvSpPr>
          <p:nvPr>
            <p:ph type="title"/>
          </p:nvPr>
        </p:nvSpPr>
        <p:spPr>
          <a:xfrm>
            <a:off x="685800" y="152400"/>
            <a:ext cx="7772400" cy="685800"/>
          </a:xfrm>
        </p:spPr>
        <p:txBody>
          <a:bodyPr>
            <a:normAutofit fontScale="90000"/>
          </a:bodyPr>
          <a:lstStyle/>
          <a:p>
            <a:r>
              <a:rPr lang="en-US" altLang="en-US" sz="4000"/>
              <a:t>Writing Data Using </a:t>
            </a:r>
            <a:r>
              <a:rPr lang="en-US" altLang="en-US" sz="4000" u="sng"/>
              <a:t>PrintWriter</a:t>
            </a:r>
            <a:r>
              <a:rPr lang="en-US" altLang="en-US" sz="4000"/>
              <a:t> </a:t>
            </a:r>
          </a:p>
        </p:txBody>
      </p:sp>
      <p:sp>
        <p:nvSpPr>
          <p:cNvPr id="62467" name="Rectangle 5">
            <a:extLst>
              <a:ext uri="{FF2B5EF4-FFF2-40B4-BE49-F238E27FC236}">
                <a16:creationId xmlns:a16="http://schemas.microsoft.com/office/drawing/2014/main" id="{904AF97D-1AB1-E74D-BCF6-06C758AC9EE7}"/>
              </a:ext>
            </a:extLst>
          </p:cNvPr>
          <p:cNvSpPr>
            <a:spLocks noChangeArrowheads="1"/>
          </p:cNvSpPr>
          <p:nvPr/>
        </p:nvSpPr>
        <p:spPr bwMode="auto">
          <a:xfrm>
            <a:off x="0" y="225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4400">
              <a:solidFill>
                <a:schemeClr val="tx2"/>
              </a:solidFill>
            </a:endParaRPr>
          </a:p>
        </p:txBody>
      </p:sp>
      <p:pic>
        <p:nvPicPr>
          <p:cNvPr id="3" name="Picture 2">
            <a:extLst>
              <a:ext uri="{FF2B5EF4-FFF2-40B4-BE49-F238E27FC236}">
                <a16:creationId xmlns:a16="http://schemas.microsoft.com/office/drawing/2014/main" id="{D93FFAD3-D127-A369-DE7A-35DA4FE2AD69}"/>
              </a:ext>
            </a:extLst>
          </p:cNvPr>
          <p:cNvPicPr>
            <a:picLocks noChangeAspect="1"/>
          </p:cNvPicPr>
          <p:nvPr/>
        </p:nvPicPr>
        <p:blipFill rotWithShape="1">
          <a:blip r:embed="rId2"/>
          <a:srcRect l="25000" t="23658" r="15243" b="23658"/>
          <a:stretch/>
        </p:blipFill>
        <p:spPr>
          <a:xfrm>
            <a:off x="200722" y="1261205"/>
            <a:ext cx="8742556" cy="4335590"/>
          </a:xfrm>
          <a:prstGeom prst="rect">
            <a:avLst/>
          </a:prstGeom>
        </p:spPr>
      </p:pic>
    </p:spTree>
    <p:extLst>
      <p:ext uri="{BB962C8B-B14F-4D97-AF65-F5344CB8AC3E}">
        <p14:creationId xmlns:p14="http://schemas.microsoft.com/office/powerpoint/2010/main" val="885092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4">
            <a:extLst>
              <a:ext uri="{FF2B5EF4-FFF2-40B4-BE49-F238E27FC236}">
                <a16:creationId xmlns:a16="http://schemas.microsoft.com/office/drawing/2014/main" id="{12CBF5F9-F984-BD47-BC99-D3B3E30B2D1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14B3D3A-6B4E-0746-A6EF-F6F8DCAF442D}" type="slidenum">
              <a:rPr lang="en-US" altLang="en-US" sz="1400" smtClean="0"/>
              <a:pPr>
                <a:spcBef>
                  <a:spcPct val="0"/>
                </a:spcBef>
                <a:buClrTx/>
                <a:buSzTx/>
                <a:buFontTx/>
                <a:buNone/>
              </a:pPr>
              <a:t>58</a:t>
            </a:fld>
            <a:endParaRPr lang="en-US" altLang="en-US" sz="1400"/>
          </a:p>
        </p:txBody>
      </p:sp>
      <p:sp>
        <p:nvSpPr>
          <p:cNvPr id="62466" name="Rectangle 2">
            <a:extLst>
              <a:ext uri="{FF2B5EF4-FFF2-40B4-BE49-F238E27FC236}">
                <a16:creationId xmlns:a16="http://schemas.microsoft.com/office/drawing/2014/main" id="{D8D28583-D516-9C47-8AFB-6B31900E2D43}"/>
              </a:ext>
            </a:extLst>
          </p:cNvPr>
          <p:cNvSpPr>
            <a:spLocks noGrp="1" noChangeArrowheads="1"/>
          </p:cNvSpPr>
          <p:nvPr>
            <p:ph type="title"/>
          </p:nvPr>
        </p:nvSpPr>
        <p:spPr>
          <a:xfrm>
            <a:off x="685800" y="152400"/>
            <a:ext cx="7772400" cy="685800"/>
          </a:xfrm>
        </p:spPr>
        <p:txBody>
          <a:bodyPr>
            <a:normAutofit fontScale="90000"/>
          </a:bodyPr>
          <a:lstStyle/>
          <a:p>
            <a:r>
              <a:rPr lang="en-US" altLang="en-US" sz="4000"/>
              <a:t>Writing Data Using </a:t>
            </a:r>
            <a:r>
              <a:rPr lang="en-US" altLang="en-US" sz="4000" u="sng"/>
              <a:t>PrintWriter</a:t>
            </a:r>
            <a:r>
              <a:rPr lang="en-US" altLang="en-US" sz="4000"/>
              <a:t> </a:t>
            </a:r>
          </a:p>
        </p:txBody>
      </p:sp>
      <p:sp>
        <p:nvSpPr>
          <p:cNvPr id="62467" name="Rectangle 5">
            <a:extLst>
              <a:ext uri="{FF2B5EF4-FFF2-40B4-BE49-F238E27FC236}">
                <a16:creationId xmlns:a16="http://schemas.microsoft.com/office/drawing/2014/main" id="{904AF97D-1AB1-E74D-BCF6-06C758AC9EE7}"/>
              </a:ext>
            </a:extLst>
          </p:cNvPr>
          <p:cNvSpPr>
            <a:spLocks noChangeArrowheads="1"/>
          </p:cNvSpPr>
          <p:nvPr/>
        </p:nvSpPr>
        <p:spPr bwMode="auto">
          <a:xfrm>
            <a:off x="0" y="225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4400">
              <a:solidFill>
                <a:schemeClr val="tx2"/>
              </a:solidFill>
            </a:endParaRPr>
          </a:p>
        </p:txBody>
      </p:sp>
      <p:pic>
        <p:nvPicPr>
          <p:cNvPr id="4" name="Picture 3">
            <a:extLst>
              <a:ext uri="{FF2B5EF4-FFF2-40B4-BE49-F238E27FC236}">
                <a16:creationId xmlns:a16="http://schemas.microsoft.com/office/drawing/2014/main" id="{EF9EA7F4-FC48-9115-B1E2-7D7EC953C9A7}"/>
              </a:ext>
            </a:extLst>
          </p:cNvPr>
          <p:cNvPicPr>
            <a:picLocks noChangeAspect="1"/>
          </p:cNvPicPr>
          <p:nvPr/>
        </p:nvPicPr>
        <p:blipFill rotWithShape="1">
          <a:blip r:embed="rId2"/>
          <a:srcRect t="3713" r="17439" b="74607"/>
          <a:stretch/>
        </p:blipFill>
        <p:spPr>
          <a:xfrm>
            <a:off x="0" y="1294437"/>
            <a:ext cx="9144000" cy="1350656"/>
          </a:xfrm>
          <a:prstGeom prst="rect">
            <a:avLst/>
          </a:prstGeom>
          <a:ln>
            <a:solidFill>
              <a:srgbClr val="F2120C"/>
            </a:solidFill>
          </a:ln>
        </p:spPr>
      </p:pic>
      <p:pic>
        <p:nvPicPr>
          <p:cNvPr id="8" name="Picture 7">
            <a:extLst>
              <a:ext uri="{FF2B5EF4-FFF2-40B4-BE49-F238E27FC236}">
                <a16:creationId xmlns:a16="http://schemas.microsoft.com/office/drawing/2014/main" id="{44E28C72-6BF1-BBEF-357F-C8AB8360C675}"/>
              </a:ext>
            </a:extLst>
          </p:cNvPr>
          <p:cNvPicPr>
            <a:picLocks noChangeAspect="1"/>
          </p:cNvPicPr>
          <p:nvPr/>
        </p:nvPicPr>
        <p:blipFill rotWithShape="1">
          <a:blip r:embed="rId3"/>
          <a:srcRect r="34146" b="54878"/>
          <a:stretch/>
        </p:blipFill>
        <p:spPr>
          <a:xfrm>
            <a:off x="0" y="2986221"/>
            <a:ext cx="9144000" cy="3524250"/>
          </a:xfrm>
          <a:prstGeom prst="rect">
            <a:avLst/>
          </a:prstGeom>
          <a:ln>
            <a:solidFill>
              <a:srgbClr val="F2120C"/>
            </a:solidFill>
          </a:ln>
        </p:spPr>
      </p:pic>
    </p:spTree>
    <p:extLst>
      <p:ext uri="{BB962C8B-B14F-4D97-AF65-F5344CB8AC3E}">
        <p14:creationId xmlns:p14="http://schemas.microsoft.com/office/powerpoint/2010/main" val="37173987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4">
            <a:extLst>
              <a:ext uri="{FF2B5EF4-FFF2-40B4-BE49-F238E27FC236}">
                <a16:creationId xmlns:a16="http://schemas.microsoft.com/office/drawing/2014/main" id="{12CBF5F9-F984-BD47-BC99-D3B3E30B2D1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14B3D3A-6B4E-0746-A6EF-F6F8DCAF442D}" type="slidenum">
              <a:rPr lang="en-US" altLang="en-US" sz="1400" smtClean="0"/>
              <a:pPr>
                <a:spcBef>
                  <a:spcPct val="0"/>
                </a:spcBef>
                <a:buClrTx/>
                <a:buSzTx/>
                <a:buFontTx/>
                <a:buNone/>
              </a:pPr>
              <a:t>59</a:t>
            </a:fld>
            <a:endParaRPr lang="en-US" altLang="en-US" sz="1400"/>
          </a:p>
        </p:txBody>
      </p:sp>
      <p:sp>
        <p:nvSpPr>
          <p:cNvPr id="62466" name="Rectangle 2">
            <a:extLst>
              <a:ext uri="{FF2B5EF4-FFF2-40B4-BE49-F238E27FC236}">
                <a16:creationId xmlns:a16="http://schemas.microsoft.com/office/drawing/2014/main" id="{D8D28583-D516-9C47-8AFB-6B31900E2D43}"/>
              </a:ext>
            </a:extLst>
          </p:cNvPr>
          <p:cNvSpPr>
            <a:spLocks noGrp="1" noChangeArrowheads="1"/>
          </p:cNvSpPr>
          <p:nvPr>
            <p:ph type="title"/>
          </p:nvPr>
        </p:nvSpPr>
        <p:spPr>
          <a:xfrm>
            <a:off x="685800" y="152400"/>
            <a:ext cx="7772400" cy="685800"/>
          </a:xfrm>
        </p:spPr>
        <p:txBody>
          <a:bodyPr>
            <a:normAutofit fontScale="90000"/>
          </a:bodyPr>
          <a:lstStyle/>
          <a:p>
            <a:r>
              <a:rPr lang="en-US" altLang="en-US" sz="4000"/>
              <a:t>Writing Data Using </a:t>
            </a:r>
            <a:r>
              <a:rPr lang="en-US" altLang="en-US" sz="4000" u="sng"/>
              <a:t>PrintWriter</a:t>
            </a:r>
            <a:r>
              <a:rPr lang="en-US" altLang="en-US" sz="4000"/>
              <a:t> </a:t>
            </a:r>
          </a:p>
        </p:txBody>
      </p:sp>
      <p:sp>
        <p:nvSpPr>
          <p:cNvPr id="62467" name="Rectangle 5">
            <a:extLst>
              <a:ext uri="{FF2B5EF4-FFF2-40B4-BE49-F238E27FC236}">
                <a16:creationId xmlns:a16="http://schemas.microsoft.com/office/drawing/2014/main" id="{904AF97D-1AB1-E74D-BCF6-06C758AC9EE7}"/>
              </a:ext>
            </a:extLst>
          </p:cNvPr>
          <p:cNvSpPr>
            <a:spLocks noChangeArrowheads="1"/>
          </p:cNvSpPr>
          <p:nvPr/>
        </p:nvSpPr>
        <p:spPr bwMode="auto">
          <a:xfrm>
            <a:off x="0" y="225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4400">
              <a:solidFill>
                <a:schemeClr val="tx2"/>
              </a:solidFill>
            </a:endParaRPr>
          </a:p>
        </p:txBody>
      </p:sp>
      <p:sp>
        <p:nvSpPr>
          <p:cNvPr id="5" name="Rectangle 1">
            <a:extLst>
              <a:ext uri="{FF2B5EF4-FFF2-40B4-BE49-F238E27FC236}">
                <a16:creationId xmlns:a16="http://schemas.microsoft.com/office/drawing/2014/main" id="{747508BC-B0EA-EC3C-275D-52D20019207C}"/>
              </a:ext>
            </a:extLst>
          </p:cNvPr>
          <p:cNvSpPr>
            <a:spLocks noChangeArrowheads="1"/>
          </p:cNvSpPr>
          <p:nvPr/>
        </p:nvSpPr>
        <p:spPr bwMode="auto">
          <a:xfrm>
            <a:off x="0" y="1527607"/>
            <a:ext cx="9121698" cy="529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package </a:t>
            </a:r>
            <a:r>
              <a:rPr kumimoji="0" lang="en-US" altLang="en-US" sz="26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writingDatatoaTextFileinJava</a:t>
            </a: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declares the package in which this class resides. A package is a way to group related classes and interfaces together to avoid name conflicts and to manage files more efficiently in large projects. The package name here is </a:t>
            </a:r>
            <a:r>
              <a:rPr kumimoji="0" lang="en-US" altLang="en-US" sz="2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writingDatatoaTextFileinJava</a:t>
            </a: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which indicates that the code is related to writing data to a text file in Java.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public class </a:t>
            </a:r>
            <a:r>
              <a:rPr kumimoji="0" lang="en-US" altLang="en-US" sz="26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WritingDatatoaTextFileinJava</a:t>
            </a: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declares a public class named </a:t>
            </a:r>
            <a:r>
              <a:rPr kumimoji="0" lang="en-US" altLang="en-US" sz="2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WritingDatatoaTextFileinJava</a:t>
            </a: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 class in Java is a blueprint from which objects are created, and it contains fields and methods to define its behavior. The public keyword means that this class can be accessed by any other class.</a:t>
            </a:r>
          </a:p>
        </p:txBody>
      </p:sp>
      <p:sp>
        <p:nvSpPr>
          <p:cNvPr id="7" name="TextBox 6">
            <a:extLst>
              <a:ext uri="{FF2B5EF4-FFF2-40B4-BE49-F238E27FC236}">
                <a16:creationId xmlns:a16="http://schemas.microsoft.com/office/drawing/2014/main" id="{B2E7D5EA-431C-9494-F546-FC92DF717758}"/>
              </a:ext>
            </a:extLst>
          </p:cNvPr>
          <p:cNvSpPr txBox="1"/>
          <p:nvPr/>
        </p:nvSpPr>
        <p:spPr>
          <a:xfrm>
            <a:off x="22302" y="805731"/>
            <a:ext cx="9121698" cy="769441"/>
          </a:xfrm>
          <a:prstGeom prst="rect">
            <a:avLst/>
          </a:prstGeom>
          <a:solidFill>
            <a:schemeClr val="bg1"/>
          </a:solidFill>
        </p:spPr>
        <p:txBody>
          <a:bodyPr wrap="square">
            <a:spAutoFit/>
          </a:bodyPr>
          <a:lstStyle/>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package</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writingDatatoaTextFileinJava</a:t>
            </a:r>
            <a:r>
              <a:rPr lang="en-US" sz="22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class</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WritingDatatoaTextFileinJava</a:t>
            </a:r>
            <a:r>
              <a:rPr lang="en-US" sz="2200" dirty="0">
                <a:solidFill>
                  <a:srgbClr val="000000"/>
                </a:solidFill>
                <a:effectLst/>
                <a:highlight>
                  <a:srgbClr val="FFFFFF"/>
                </a:highlight>
                <a:latin typeface="Consolas" panose="020B0609020204030204" pitchFamily="49" charset="0"/>
              </a:rPr>
              <a:t> {</a:t>
            </a:r>
            <a:endParaRPr lang="en-AU" sz="2200" dirty="0"/>
          </a:p>
        </p:txBody>
      </p:sp>
    </p:spTree>
    <p:extLst>
      <p:ext uri="{BB962C8B-B14F-4D97-AF65-F5344CB8AC3E}">
        <p14:creationId xmlns:p14="http://schemas.microsoft.com/office/powerpoint/2010/main" val="1116444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6</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685800" y="152400"/>
            <a:ext cx="7772400" cy="819150"/>
          </a:xfrm>
        </p:spPr>
        <p:txBody>
          <a:bodyPr/>
          <a:lstStyle/>
          <a:p>
            <a:r>
              <a:rPr lang="en-US" altLang="en-US"/>
              <a:t>The File Class</a:t>
            </a:r>
            <a:endParaRPr lang="en-US" altLang="en-US" b="1"/>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381000" y="1143000"/>
            <a:ext cx="8382000" cy="4900448"/>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Class Discussion Question: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How would you use the File class to check if a file is writable before attempting to save changes to it? Why is it important to perform such a check in real-world applications?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Responses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You might use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canWrite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of the File class to verify if the file can be written to.</a:t>
            </a: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check is important to prevent runtime errors and to ensure data integrity, especially when dealing with critical files like configuration files or logs.</a:t>
            </a:r>
          </a:p>
        </p:txBody>
      </p:sp>
    </p:spTree>
    <p:extLst>
      <p:ext uri="{BB962C8B-B14F-4D97-AF65-F5344CB8AC3E}">
        <p14:creationId xmlns:p14="http://schemas.microsoft.com/office/powerpoint/2010/main" val="404317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8371">
                                            <p:txEl>
                                              <p:pRg st="2" end="2"/>
                                            </p:txEl>
                                          </p:spTgt>
                                        </p:tgtEl>
                                        <p:attrNameLst>
                                          <p:attrName>style.visibility</p:attrName>
                                        </p:attrNameLst>
                                      </p:cBhvr>
                                      <p:to>
                                        <p:strVal val="visible"/>
                                      </p:to>
                                    </p:set>
                                    <p:animEffect transition="in" filter="fade">
                                      <p:cBhvr>
                                        <p:cTn id="7" dur="1000"/>
                                        <p:tgtEl>
                                          <p:spTgt spid="58371">
                                            <p:txEl>
                                              <p:pRg st="2" end="2"/>
                                            </p:txEl>
                                          </p:spTgt>
                                        </p:tgtEl>
                                      </p:cBhvr>
                                    </p:animEffect>
                                    <p:anim calcmode="lin" valueType="num">
                                      <p:cBhvr>
                                        <p:cTn id="8" dur="1000" fill="hold"/>
                                        <p:tgtEl>
                                          <p:spTgt spid="58371">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8371">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8371">
                                            <p:txEl>
                                              <p:pRg st="3" end="3"/>
                                            </p:txEl>
                                          </p:spTgt>
                                        </p:tgtEl>
                                        <p:attrNameLst>
                                          <p:attrName>style.visibility</p:attrName>
                                        </p:attrNameLst>
                                      </p:cBhvr>
                                      <p:to>
                                        <p:strVal val="visible"/>
                                      </p:to>
                                    </p:set>
                                    <p:animEffect transition="in" filter="fade">
                                      <p:cBhvr>
                                        <p:cTn id="12" dur="1000"/>
                                        <p:tgtEl>
                                          <p:spTgt spid="58371">
                                            <p:txEl>
                                              <p:pRg st="3" end="3"/>
                                            </p:txEl>
                                          </p:spTgt>
                                        </p:tgtEl>
                                      </p:cBhvr>
                                    </p:animEffect>
                                    <p:anim calcmode="lin" valueType="num">
                                      <p:cBhvr>
                                        <p:cTn id="13" dur="1000" fill="hold"/>
                                        <p:tgtEl>
                                          <p:spTgt spid="58371">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58371">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8371">
                                            <p:txEl>
                                              <p:pRg st="4" end="4"/>
                                            </p:txEl>
                                          </p:spTgt>
                                        </p:tgtEl>
                                        <p:attrNameLst>
                                          <p:attrName>style.visibility</p:attrName>
                                        </p:attrNameLst>
                                      </p:cBhvr>
                                      <p:to>
                                        <p:strVal val="visible"/>
                                      </p:to>
                                    </p:set>
                                    <p:animEffect transition="in" filter="fade">
                                      <p:cBhvr>
                                        <p:cTn id="17" dur="1000"/>
                                        <p:tgtEl>
                                          <p:spTgt spid="58371">
                                            <p:txEl>
                                              <p:pRg st="4" end="4"/>
                                            </p:txEl>
                                          </p:spTgt>
                                        </p:tgtEl>
                                      </p:cBhvr>
                                    </p:animEffect>
                                    <p:anim calcmode="lin" valueType="num">
                                      <p:cBhvr>
                                        <p:cTn id="18" dur="1000" fill="hold"/>
                                        <p:tgtEl>
                                          <p:spTgt spid="58371">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5837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4">
            <a:extLst>
              <a:ext uri="{FF2B5EF4-FFF2-40B4-BE49-F238E27FC236}">
                <a16:creationId xmlns:a16="http://schemas.microsoft.com/office/drawing/2014/main" id="{12CBF5F9-F984-BD47-BC99-D3B3E30B2D1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14B3D3A-6B4E-0746-A6EF-F6F8DCAF442D}" type="slidenum">
              <a:rPr lang="en-US" altLang="en-US" sz="1400" smtClean="0"/>
              <a:pPr>
                <a:spcBef>
                  <a:spcPct val="0"/>
                </a:spcBef>
                <a:buClrTx/>
                <a:buSzTx/>
                <a:buFontTx/>
                <a:buNone/>
              </a:pPr>
              <a:t>60</a:t>
            </a:fld>
            <a:endParaRPr lang="en-US" altLang="en-US" sz="1400"/>
          </a:p>
        </p:txBody>
      </p:sp>
      <p:sp>
        <p:nvSpPr>
          <p:cNvPr id="62466" name="Rectangle 2">
            <a:extLst>
              <a:ext uri="{FF2B5EF4-FFF2-40B4-BE49-F238E27FC236}">
                <a16:creationId xmlns:a16="http://schemas.microsoft.com/office/drawing/2014/main" id="{D8D28583-D516-9C47-8AFB-6B31900E2D43}"/>
              </a:ext>
            </a:extLst>
          </p:cNvPr>
          <p:cNvSpPr>
            <a:spLocks noGrp="1" noChangeArrowheads="1"/>
          </p:cNvSpPr>
          <p:nvPr>
            <p:ph type="title"/>
          </p:nvPr>
        </p:nvSpPr>
        <p:spPr>
          <a:xfrm>
            <a:off x="685800" y="152400"/>
            <a:ext cx="7772400" cy="685800"/>
          </a:xfrm>
        </p:spPr>
        <p:txBody>
          <a:bodyPr>
            <a:normAutofit fontScale="90000"/>
          </a:bodyPr>
          <a:lstStyle/>
          <a:p>
            <a:r>
              <a:rPr lang="en-US" altLang="en-US" sz="4000"/>
              <a:t>Writing Data Using </a:t>
            </a:r>
            <a:r>
              <a:rPr lang="en-US" altLang="en-US" sz="4000" u="sng"/>
              <a:t>PrintWriter</a:t>
            </a:r>
            <a:r>
              <a:rPr lang="en-US" altLang="en-US" sz="4000"/>
              <a:t> </a:t>
            </a:r>
          </a:p>
        </p:txBody>
      </p:sp>
      <p:sp>
        <p:nvSpPr>
          <p:cNvPr id="62467" name="Rectangle 5">
            <a:extLst>
              <a:ext uri="{FF2B5EF4-FFF2-40B4-BE49-F238E27FC236}">
                <a16:creationId xmlns:a16="http://schemas.microsoft.com/office/drawing/2014/main" id="{904AF97D-1AB1-E74D-BCF6-06C758AC9EE7}"/>
              </a:ext>
            </a:extLst>
          </p:cNvPr>
          <p:cNvSpPr>
            <a:spLocks noChangeArrowheads="1"/>
          </p:cNvSpPr>
          <p:nvPr/>
        </p:nvSpPr>
        <p:spPr bwMode="auto">
          <a:xfrm>
            <a:off x="0" y="225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4400">
              <a:solidFill>
                <a:schemeClr val="tx2"/>
              </a:solidFill>
            </a:endParaRPr>
          </a:p>
        </p:txBody>
      </p:sp>
      <p:sp>
        <p:nvSpPr>
          <p:cNvPr id="5" name="Rectangle 1">
            <a:extLst>
              <a:ext uri="{FF2B5EF4-FFF2-40B4-BE49-F238E27FC236}">
                <a16:creationId xmlns:a16="http://schemas.microsoft.com/office/drawing/2014/main" id="{747508BC-B0EA-EC3C-275D-52D20019207C}"/>
              </a:ext>
            </a:extLst>
          </p:cNvPr>
          <p:cNvSpPr>
            <a:spLocks noChangeArrowheads="1"/>
          </p:cNvSpPr>
          <p:nvPr/>
        </p:nvSpPr>
        <p:spPr bwMode="auto">
          <a:xfrm>
            <a:off x="0" y="1650717"/>
            <a:ext cx="9121698"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public static void main(String[] </a:t>
            </a:r>
            <a:r>
              <a:rPr kumimoji="0" lang="en-US" altLang="en-US" sz="23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throws </a:t>
            </a:r>
            <a:r>
              <a:rPr kumimoji="0" lang="en-US" altLang="en-US" sz="23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java.io.IOException</a:t>
            </a: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defines the main method, which is the entry point of any Java application. When you run a Java program, the main method is the first method that is executed.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public: The method is accessible from anywhere.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static: The method belongs to the class rather than an instance of the class, so it can be called without creating an object of the class.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void: The method does not return any value.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String[] </a:t>
            </a:r>
            <a:r>
              <a:rPr kumimoji="0" lang="en-US" altLang="en-US" sz="23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is an array of strings that can store command-line arguments passed to the program.</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throws </a:t>
            </a:r>
            <a:r>
              <a:rPr kumimoji="0" lang="en-US" altLang="en-US" sz="23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java.io.IOException</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clause indicates that the method might throw an </a:t>
            </a:r>
            <a:r>
              <a:rPr kumimoji="0" lang="en-US" altLang="en-US" sz="23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IOException</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which is a checked exception that needs to be either caught or declared in the method signature. This exception is related to input/output operations, such as file handling.</a:t>
            </a:r>
          </a:p>
        </p:txBody>
      </p:sp>
      <p:sp>
        <p:nvSpPr>
          <p:cNvPr id="7" name="TextBox 6">
            <a:extLst>
              <a:ext uri="{FF2B5EF4-FFF2-40B4-BE49-F238E27FC236}">
                <a16:creationId xmlns:a16="http://schemas.microsoft.com/office/drawing/2014/main" id="{B2E7D5EA-431C-9494-F546-FC92DF717758}"/>
              </a:ext>
            </a:extLst>
          </p:cNvPr>
          <p:cNvSpPr txBox="1"/>
          <p:nvPr/>
        </p:nvSpPr>
        <p:spPr>
          <a:xfrm>
            <a:off x="22302" y="859738"/>
            <a:ext cx="9121698" cy="769441"/>
          </a:xfrm>
          <a:prstGeom prst="rect">
            <a:avLst/>
          </a:prstGeom>
          <a:solidFill>
            <a:schemeClr val="bg1"/>
          </a:solidFill>
        </p:spPr>
        <p:txBody>
          <a:bodyPr wrap="square">
            <a:spAutoFit/>
          </a:bodyPr>
          <a:lstStyle/>
          <a:p>
            <a:pPr marL="0" marR="0">
              <a:spcBef>
                <a:spcPts val="0"/>
              </a:spcBef>
              <a:spcAft>
                <a:spcPts val="0"/>
              </a:spcAft>
            </a:pPr>
            <a:r>
              <a:rPr lang="en-US" sz="2200" b="1" dirty="0">
                <a:solidFill>
                  <a:srgbClr val="7F0055"/>
                </a:solidFill>
                <a:effectLst/>
                <a:highlight>
                  <a:srgbClr val="FFFFFF"/>
                </a:highlight>
                <a:latin typeface="Consolas" panose="020B0609020204030204" pitchFamily="49" charset="0"/>
              </a:rPr>
              <a:t>public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static</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void</a:t>
            </a:r>
            <a:r>
              <a:rPr lang="en-US" sz="2200" dirty="0">
                <a:solidFill>
                  <a:srgbClr val="000000"/>
                </a:solidFill>
                <a:effectLst/>
                <a:highlight>
                  <a:srgbClr val="FFFFFF"/>
                </a:highlight>
                <a:latin typeface="Consolas" panose="020B0609020204030204" pitchFamily="49" charset="0"/>
              </a:rPr>
              <a:t> main(String[] </a:t>
            </a:r>
            <a:r>
              <a:rPr lang="en-US" sz="2200" dirty="0" err="1">
                <a:solidFill>
                  <a:srgbClr val="6A3E3E"/>
                </a:solidFill>
                <a:effectLst/>
                <a:highlight>
                  <a:srgbClr val="FFFFFF"/>
                </a:highlight>
                <a:latin typeface="Consolas" panose="020B0609020204030204" pitchFamily="49" charset="0"/>
              </a:rPr>
              <a:t>args</a:t>
            </a:r>
            <a:r>
              <a:rPr lang="en-US" sz="2200" dirty="0">
                <a:solidFill>
                  <a:srgbClr val="000000"/>
                </a:solidFill>
                <a:effectLst/>
                <a:highlight>
                  <a:srgbClr val="FFFFFF"/>
                </a:highlight>
                <a:latin typeface="Consolas" panose="020B0609020204030204" pitchFamily="49" charset="0"/>
              </a:rPr>
              <a:t>) </a:t>
            </a:r>
            <a:r>
              <a:rPr lang="en-US" sz="2200" b="1" dirty="0">
                <a:solidFill>
                  <a:srgbClr val="7F0055"/>
                </a:solidFill>
                <a:effectLst/>
                <a:highlight>
                  <a:srgbClr val="FFFFFF"/>
                </a:highlight>
                <a:latin typeface="Consolas" panose="020B0609020204030204" pitchFamily="49" charset="0"/>
              </a:rPr>
              <a:t>throws</a:t>
            </a:r>
            <a:r>
              <a:rPr lang="en-US" sz="2200" dirty="0">
                <a:solidFill>
                  <a:srgbClr val="000000"/>
                </a:solidFill>
                <a:effectLst/>
                <a:highlight>
                  <a:srgbClr val="FFFFFF"/>
                </a:highlight>
                <a:latin typeface="Consolas" panose="020B0609020204030204" pitchFamily="49" charset="0"/>
              </a:rPr>
              <a:t> </a:t>
            </a:r>
            <a:r>
              <a:rPr lang="en-US" sz="2200" dirty="0" err="1">
                <a:solidFill>
                  <a:srgbClr val="000000"/>
                </a:solidFill>
                <a:effectLst/>
                <a:highlight>
                  <a:srgbClr val="FFFFFF"/>
                </a:highlight>
                <a:latin typeface="Consolas" panose="020B0609020204030204" pitchFamily="49" charset="0"/>
              </a:rPr>
              <a:t>java.io.IOException</a:t>
            </a:r>
            <a:r>
              <a:rPr lang="en-US" sz="2200" dirty="0">
                <a:solidFill>
                  <a:srgbClr val="000000"/>
                </a:solidFill>
                <a:effectLst/>
                <a:highlight>
                  <a:srgbClr val="FFFFFF"/>
                </a:highlight>
                <a:latin typeface="Consolas" panose="020B0609020204030204" pitchFamily="49" charset="0"/>
              </a:rPr>
              <a:t> {</a:t>
            </a:r>
          </a:p>
        </p:txBody>
      </p:sp>
    </p:spTree>
    <p:extLst>
      <p:ext uri="{BB962C8B-B14F-4D97-AF65-F5344CB8AC3E}">
        <p14:creationId xmlns:p14="http://schemas.microsoft.com/office/powerpoint/2010/main" val="1697300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4">
            <a:extLst>
              <a:ext uri="{FF2B5EF4-FFF2-40B4-BE49-F238E27FC236}">
                <a16:creationId xmlns:a16="http://schemas.microsoft.com/office/drawing/2014/main" id="{12CBF5F9-F984-BD47-BC99-D3B3E30B2D1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14B3D3A-6B4E-0746-A6EF-F6F8DCAF442D}" type="slidenum">
              <a:rPr lang="en-US" altLang="en-US" sz="1400" smtClean="0"/>
              <a:pPr>
                <a:spcBef>
                  <a:spcPct val="0"/>
                </a:spcBef>
                <a:buClrTx/>
                <a:buSzTx/>
                <a:buFontTx/>
                <a:buNone/>
              </a:pPr>
              <a:t>61</a:t>
            </a:fld>
            <a:endParaRPr lang="en-US" altLang="en-US" sz="1400"/>
          </a:p>
        </p:txBody>
      </p:sp>
      <p:sp>
        <p:nvSpPr>
          <p:cNvPr id="62466" name="Rectangle 2">
            <a:extLst>
              <a:ext uri="{FF2B5EF4-FFF2-40B4-BE49-F238E27FC236}">
                <a16:creationId xmlns:a16="http://schemas.microsoft.com/office/drawing/2014/main" id="{D8D28583-D516-9C47-8AFB-6B31900E2D43}"/>
              </a:ext>
            </a:extLst>
          </p:cNvPr>
          <p:cNvSpPr>
            <a:spLocks noGrp="1" noChangeArrowheads="1"/>
          </p:cNvSpPr>
          <p:nvPr>
            <p:ph type="title"/>
          </p:nvPr>
        </p:nvSpPr>
        <p:spPr>
          <a:xfrm>
            <a:off x="685800" y="152400"/>
            <a:ext cx="7772400" cy="685800"/>
          </a:xfrm>
        </p:spPr>
        <p:txBody>
          <a:bodyPr>
            <a:normAutofit fontScale="90000"/>
          </a:bodyPr>
          <a:lstStyle/>
          <a:p>
            <a:r>
              <a:rPr lang="en-US" altLang="en-US" sz="4000"/>
              <a:t>Writing Data Using </a:t>
            </a:r>
            <a:r>
              <a:rPr lang="en-US" altLang="en-US" sz="4000" u="sng"/>
              <a:t>PrintWriter</a:t>
            </a:r>
            <a:r>
              <a:rPr lang="en-US" altLang="en-US" sz="4000"/>
              <a:t> </a:t>
            </a:r>
          </a:p>
        </p:txBody>
      </p:sp>
      <p:sp>
        <p:nvSpPr>
          <p:cNvPr id="62467" name="Rectangle 5">
            <a:extLst>
              <a:ext uri="{FF2B5EF4-FFF2-40B4-BE49-F238E27FC236}">
                <a16:creationId xmlns:a16="http://schemas.microsoft.com/office/drawing/2014/main" id="{904AF97D-1AB1-E74D-BCF6-06C758AC9EE7}"/>
              </a:ext>
            </a:extLst>
          </p:cNvPr>
          <p:cNvSpPr>
            <a:spLocks noChangeArrowheads="1"/>
          </p:cNvSpPr>
          <p:nvPr/>
        </p:nvSpPr>
        <p:spPr bwMode="auto">
          <a:xfrm>
            <a:off x="0" y="225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4400">
              <a:solidFill>
                <a:schemeClr val="tx2"/>
              </a:solidFill>
            </a:endParaRPr>
          </a:p>
        </p:txBody>
      </p:sp>
      <p:sp>
        <p:nvSpPr>
          <p:cNvPr id="5" name="Rectangle 1">
            <a:extLst>
              <a:ext uri="{FF2B5EF4-FFF2-40B4-BE49-F238E27FC236}">
                <a16:creationId xmlns:a16="http://schemas.microsoft.com/office/drawing/2014/main" id="{747508BC-B0EA-EC3C-275D-52D20019207C}"/>
              </a:ext>
            </a:extLst>
          </p:cNvPr>
          <p:cNvSpPr>
            <a:spLocks noChangeArrowheads="1"/>
          </p:cNvSpPr>
          <p:nvPr/>
        </p:nvSpPr>
        <p:spPr bwMode="auto">
          <a:xfrm>
            <a:off x="0" y="2835657"/>
            <a:ext cx="912169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java.io.File</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file = new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java.io.File</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("scores.txt");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Explanation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creates a new File object representing a file named scores.txt.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java.io.File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class provides an abstract representation of file and directory pathnames. The file path provided is relative, meaning it is relative to the current working directory of the application.</a:t>
            </a:r>
          </a:p>
        </p:txBody>
      </p:sp>
      <p:sp>
        <p:nvSpPr>
          <p:cNvPr id="7" name="TextBox 6">
            <a:extLst>
              <a:ext uri="{FF2B5EF4-FFF2-40B4-BE49-F238E27FC236}">
                <a16:creationId xmlns:a16="http://schemas.microsoft.com/office/drawing/2014/main" id="{B2E7D5EA-431C-9494-F546-FC92DF717758}"/>
              </a:ext>
            </a:extLst>
          </p:cNvPr>
          <p:cNvSpPr txBox="1"/>
          <p:nvPr/>
        </p:nvSpPr>
        <p:spPr>
          <a:xfrm>
            <a:off x="22302" y="1163491"/>
            <a:ext cx="9121698" cy="954107"/>
          </a:xfrm>
          <a:prstGeom prst="rect">
            <a:avLst/>
          </a:prstGeom>
          <a:solidFill>
            <a:schemeClr val="bg1"/>
          </a:solidFill>
        </p:spPr>
        <p:txBody>
          <a:bodyPr wrap="square">
            <a:spAutoFit/>
          </a:bodyPr>
          <a:lstStyle/>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java.io.File</a:t>
            </a:r>
            <a:r>
              <a:rPr lang="en-US" sz="2800" dirty="0">
                <a:solidFill>
                  <a:srgbClr val="000000"/>
                </a:solidFill>
                <a:effectLst/>
                <a:highlight>
                  <a:srgbClr val="FFFFFF"/>
                </a:highlight>
                <a:latin typeface="Consolas" panose="020B0609020204030204" pitchFamily="49" charset="0"/>
              </a:rPr>
              <a:t> </a:t>
            </a:r>
            <a:r>
              <a:rPr lang="en-US" sz="2800" dirty="0">
                <a:solidFill>
                  <a:srgbClr val="6A3E3E"/>
                </a:solidFill>
                <a:effectLst/>
                <a:highlight>
                  <a:srgbClr val="FFFFFF"/>
                </a:highlight>
                <a:latin typeface="Consolas" panose="020B0609020204030204" pitchFamily="49" charset="0"/>
              </a:rPr>
              <a:t>file</a:t>
            </a:r>
            <a:r>
              <a:rPr lang="en-US" sz="2800" dirty="0">
                <a:solidFill>
                  <a:srgbClr val="000000"/>
                </a:solidFill>
                <a:effectLst/>
                <a:highlight>
                  <a:srgbClr val="FFFFFF"/>
                </a:highlight>
                <a:latin typeface="Consolas" panose="020B0609020204030204" pitchFamily="49" charset="0"/>
              </a:rPr>
              <a:t> = </a:t>
            </a:r>
            <a:r>
              <a:rPr lang="en-US" sz="2800" b="1" dirty="0">
                <a:solidFill>
                  <a:srgbClr val="7F0055"/>
                </a:solidFill>
                <a:effectLst/>
                <a:highlight>
                  <a:srgbClr val="FFFFFF"/>
                </a:highlight>
                <a:latin typeface="Consolas" panose="020B0609020204030204" pitchFamily="49" charset="0"/>
              </a:rPr>
              <a:t>new</a:t>
            </a:r>
            <a:r>
              <a:rPr lang="en-US" sz="2800" dirty="0">
                <a:solidFill>
                  <a:srgbClr val="000000"/>
                </a:solidFill>
                <a:effectLst/>
                <a:highlight>
                  <a:srgbClr val="FFFFFF"/>
                </a:highlight>
                <a:latin typeface="Consolas" panose="020B0609020204030204" pitchFamily="49" charset="0"/>
              </a:rPr>
              <a:t> </a:t>
            </a:r>
            <a:r>
              <a:rPr lang="en-US" sz="2800" dirty="0" err="1">
                <a:solidFill>
                  <a:srgbClr val="000000"/>
                </a:solidFill>
                <a:effectLst/>
                <a:highlight>
                  <a:srgbClr val="FFFFFF"/>
                </a:highlight>
                <a:latin typeface="Consolas" panose="020B0609020204030204" pitchFamily="49" charset="0"/>
              </a:rPr>
              <a:t>java.io.File</a:t>
            </a:r>
            <a:r>
              <a:rPr lang="en-US" sz="2800" dirty="0">
                <a:solidFill>
                  <a:srgbClr val="000000"/>
                </a:solidFill>
                <a:effectLst/>
                <a:highlight>
                  <a:srgbClr val="FFFFFF"/>
                </a:highlight>
                <a:latin typeface="Consolas" panose="020B0609020204030204" pitchFamily="49" charset="0"/>
              </a:rPr>
              <a:t>(</a:t>
            </a:r>
            <a:r>
              <a:rPr lang="en-US" sz="2800" dirty="0">
                <a:solidFill>
                  <a:srgbClr val="2A00FF"/>
                </a:solidFill>
                <a:effectLst/>
                <a:highlight>
                  <a:srgbClr val="FFFFFF"/>
                </a:highlight>
                <a:latin typeface="Consolas" panose="020B0609020204030204" pitchFamily="49" charset="0"/>
              </a:rPr>
              <a:t>"scores.txt"</a:t>
            </a:r>
            <a:r>
              <a:rPr lang="en-US" sz="2800" dirty="0">
                <a:solidFill>
                  <a:srgbClr val="000000"/>
                </a:solidFill>
                <a:effectLst/>
                <a:highlight>
                  <a:srgbClr val="FFFFFF"/>
                </a:highlight>
                <a:latin typeface="Consolas" panose="020B0609020204030204" pitchFamily="49" charset="0"/>
              </a:rPr>
              <a:t>);</a:t>
            </a:r>
          </a:p>
        </p:txBody>
      </p:sp>
    </p:spTree>
    <p:extLst>
      <p:ext uri="{BB962C8B-B14F-4D97-AF65-F5344CB8AC3E}">
        <p14:creationId xmlns:p14="http://schemas.microsoft.com/office/powerpoint/2010/main" val="34456878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4">
            <a:extLst>
              <a:ext uri="{FF2B5EF4-FFF2-40B4-BE49-F238E27FC236}">
                <a16:creationId xmlns:a16="http://schemas.microsoft.com/office/drawing/2014/main" id="{12CBF5F9-F984-BD47-BC99-D3B3E30B2D1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14B3D3A-6B4E-0746-A6EF-F6F8DCAF442D}" type="slidenum">
              <a:rPr lang="en-US" altLang="en-US" sz="1400" smtClean="0"/>
              <a:pPr>
                <a:spcBef>
                  <a:spcPct val="0"/>
                </a:spcBef>
                <a:buClrTx/>
                <a:buSzTx/>
                <a:buFontTx/>
                <a:buNone/>
              </a:pPr>
              <a:t>62</a:t>
            </a:fld>
            <a:endParaRPr lang="en-US" altLang="en-US" sz="1400"/>
          </a:p>
        </p:txBody>
      </p:sp>
      <p:sp>
        <p:nvSpPr>
          <p:cNvPr id="62466" name="Rectangle 2">
            <a:extLst>
              <a:ext uri="{FF2B5EF4-FFF2-40B4-BE49-F238E27FC236}">
                <a16:creationId xmlns:a16="http://schemas.microsoft.com/office/drawing/2014/main" id="{D8D28583-D516-9C47-8AFB-6B31900E2D43}"/>
              </a:ext>
            </a:extLst>
          </p:cNvPr>
          <p:cNvSpPr>
            <a:spLocks noGrp="1" noChangeArrowheads="1"/>
          </p:cNvSpPr>
          <p:nvPr>
            <p:ph type="title"/>
          </p:nvPr>
        </p:nvSpPr>
        <p:spPr>
          <a:xfrm>
            <a:off x="685800" y="152400"/>
            <a:ext cx="7772400" cy="685800"/>
          </a:xfrm>
        </p:spPr>
        <p:txBody>
          <a:bodyPr>
            <a:normAutofit fontScale="90000"/>
          </a:bodyPr>
          <a:lstStyle/>
          <a:p>
            <a:r>
              <a:rPr lang="en-US" altLang="en-US" sz="4000"/>
              <a:t>Writing Data Using </a:t>
            </a:r>
            <a:r>
              <a:rPr lang="en-US" altLang="en-US" sz="4000" u="sng"/>
              <a:t>PrintWriter</a:t>
            </a:r>
            <a:r>
              <a:rPr lang="en-US" altLang="en-US" sz="4000"/>
              <a:t> </a:t>
            </a:r>
          </a:p>
        </p:txBody>
      </p:sp>
      <p:sp>
        <p:nvSpPr>
          <p:cNvPr id="62467" name="Rectangle 5">
            <a:extLst>
              <a:ext uri="{FF2B5EF4-FFF2-40B4-BE49-F238E27FC236}">
                <a16:creationId xmlns:a16="http://schemas.microsoft.com/office/drawing/2014/main" id="{904AF97D-1AB1-E74D-BCF6-06C758AC9EE7}"/>
              </a:ext>
            </a:extLst>
          </p:cNvPr>
          <p:cNvSpPr>
            <a:spLocks noChangeArrowheads="1"/>
          </p:cNvSpPr>
          <p:nvPr/>
        </p:nvSpPr>
        <p:spPr bwMode="auto">
          <a:xfrm>
            <a:off x="92365" y="1446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4400">
              <a:solidFill>
                <a:schemeClr val="tx2"/>
              </a:solidFill>
            </a:endParaRPr>
          </a:p>
        </p:txBody>
      </p:sp>
      <p:sp>
        <p:nvSpPr>
          <p:cNvPr id="5" name="Rectangle 1">
            <a:extLst>
              <a:ext uri="{FF2B5EF4-FFF2-40B4-BE49-F238E27FC236}">
                <a16:creationId xmlns:a16="http://schemas.microsoft.com/office/drawing/2014/main" id="{747508BC-B0EA-EC3C-275D-52D20019207C}"/>
              </a:ext>
            </a:extLst>
          </p:cNvPr>
          <p:cNvSpPr>
            <a:spLocks noChangeArrowheads="1"/>
          </p:cNvSpPr>
          <p:nvPr/>
        </p:nvSpPr>
        <p:spPr bwMode="auto">
          <a:xfrm>
            <a:off x="22302" y="1598950"/>
            <a:ext cx="9121698"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5. if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file.exists</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checks if the file scores.txt already exists in the directory. The exists() method of the File class returns true if the file or directory denoted by this abstract pathname exists, and false otherwise.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6.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("File already exists");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If the file scores.txt already exists, this line prints a message to the console indicating that the file exists. This serves as a warning that the file will not be created again.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7. </a:t>
            </a:r>
            <a:r>
              <a:rPr kumimoji="0" lang="en-US" altLang="en-US" sz="2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System.exit</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terminates the program with a status code of 1, which typically indicates an abnormal termination. In this case, it is used to prevent overwriting the existing file.</a:t>
            </a:r>
          </a:p>
        </p:txBody>
      </p:sp>
      <p:sp>
        <p:nvSpPr>
          <p:cNvPr id="7" name="TextBox 6">
            <a:extLst>
              <a:ext uri="{FF2B5EF4-FFF2-40B4-BE49-F238E27FC236}">
                <a16:creationId xmlns:a16="http://schemas.microsoft.com/office/drawing/2014/main" id="{B2E7D5EA-431C-9494-F546-FC92DF717758}"/>
              </a:ext>
            </a:extLst>
          </p:cNvPr>
          <p:cNvSpPr txBox="1"/>
          <p:nvPr/>
        </p:nvSpPr>
        <p:spPr>
          <a:xfrm>
            <a:off x="0" y="0"/>
            <a:ext cx="9121698" cy="1631216"/>
          </a:xfrm>
          <a:prstGeom prst="rect">
            <a:avLst/>
          </a:prstGeom>
          <a:solidFill>
            <a:schemeClr val="bg1"/>
          </a:solidFill>
        </p:spPr>
        <p:txBody>
          <a:bodyPr wrap="square">
            <a:spAutoFit/>
          </a:bodyPr>
          <a:lstStyle/>
          <a:p>
            <a:pPr marL="0" marR="0">
              <a:spcBef>
                <a:spcPts val="0"/>
              </a:spcBef>
              <a:spcAft>
                <a:spcPts val="0"/>
              </a:spcAft>
            </a:pPr>
            <a:r>
              <a:rPr lang="en-US" sz="2500" b="1" dirty="0">
                <a:solidFill>
                  <a:srgbClr val="7F0055"/>
                </a:solidFill>
                <a:effectLst/>
                <a:highlight>
                  <a:srgbClr val="FFFFFF"/>
                </a:highlight>
                <a:latin typeface="Consolas" panose="020B0609020204030204" pitchFamily="49" charset="0"/>
              </a:rPr>
              <a:t>if</a:t>
            </a:r>
            <a:r>
              <a:rPr lang="en-US" sz="2500" dirty="0">
                <a:solidFill>
                  <a:srgbClr val="000000"/>
                </a:solidFill>
                <a:effectLst/>
                <a:highlight>
                  <a:srgbClr val="FFFFFF"/>
                </a:highlight>
                <a:latin typeface="Consolas" panose="020B0609020204030204" pitchFamily="49" charset="0"/>
              </a:rPr>
              <a:t> (</a:t>
            </a:r>
            <a:r>
              <a:rPr lang="en-US" sz="2500" dirty="0" err="1">
                <a:solidFill>
                  <a:srgbClr val="6A3E3E"/>
                </a:solidFill>
                <a:effectLst/>
                <a:highlight>
                  <a:srgbClr val="FFFFFF"/>
                </a:highlight>
                <a:latin typeface="Consolas" panose="020B0609020204030204" pitchFamily="49" charset="0"/>
              </a:rPr>
              <a:t>file</a:t>
            </a:r>
            <a:r>
              <a:rPr lang="en-US" sz="2500" dirty="0" err="1">
                <a:solidFill>
                  <a:srgbClr val="000000"/>
                </a:solidFill>
                <a:effectLst/>
                <a:highlight>
                  <a:srgbClr val="FFFFFF"/>
                </a:highlight>
                <a:latin typeface="Consolas" panose="020B0609020204030204" pitchFamily="49" charset="0"/>
              </a:rPr>
              <a:t>.</a:t>
            </a:r>
            <a:r>
              <a:rPr lang="en-US" sz="2500" dirty="0" err="1">
                <a:solidFill>
                  <a:srgbClr val="000000"/>
                </a:solidFill>
                <a:effectLst/>
                <a:highlight>
                  <a:srgbClr val="D4D4D4"/>
                </a:highlight>
                <a:latin typeface="Consolas" panose="020B0609020204030204" pitchFamily="49" charset="0"/>
              </a:rPr>
              <a:t>exists</a:t>
            </a:r>
            <a:r>
              <a:rPr lang="en-US" sz="25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2500" dirty="0" err="1">
                <a:solidFill>
                  <a:srgbClr val="000000"/>
                </a:solidFill>
                <a:effectLst/>
                <a:highlight>
                  <a:srgbClr val="FFFFFF"/>
                </a:highlight>
                <a:latin typeface="Consolas" panose="020B0609020204030204" pitchFamily="49" charset="0"/>
              </a:rPr>
              <a:t>System.</a:t>
            </a:r>
            <a:r>
              <a:rPr lang="en-US" sz="2500" b="1" i="1" dirty="0" err="1">
                <a:solidFill>
                  <a:srgbClr val="0000C0"/>
                </a:solidFill>
                <a:effectLst/>
                <a:highlight>
                  <a:srgbClr val="FFFFFF"/>
                </a:highlight>
                <a:latin typeface="Consolas" panose="020B0609020204030204" pitchFamily="49" charset="0"/>
              </a:rPr>
              <a:t>out</a:t>
            </a:r>
            <a:r>
              <a:rPr lang="en-US" sz="2500" dirty="0" err="1">
                <a:solidFill>
                  <a:srgbClr val="000000"/>
                </a:solidFill>
                <a:effectLst/>
                <a:highlight>
                  <a:srgbClr val="FFFFFF"/>
                </a:highlight>
                <a:latin typeface="Consolas" panose="020B0609020204030204" pitchFamily="49" charset="0"/>
              </a:rPr>
              <a:t>.println</a:t>
            </a:r>
            <a:r>
              <a:rPr lang="en-US" sz="2500" dirty="0">
                <a:solidFill>
                  <a:srgbClr val="000000"/>
                </a:solidFill>
                <a:effectLst/>
                <a:highlight>
                  <a:srgbClr val="FFFFFF"/>
                </a:highlight>
                <a:latin typeface="Consolas" panose="020B0609020204030204" pitchFamily="49" charset="0"/>
              </a:rPr>
              <a:t>(</a:t>
            </a:r>
            <a:r>
              <a:rPr lang="en-US" sz="2500" dirty="0">
                <a:solidFill>
                  <a:srgbClr val="2A00FF"/>
                </a:solidFill>
                <a:effectLst/>
                <a:highlight>
                  <a:srgbClr val="FFFFFF"/>
                </a:highlight>
                <a:latin typeface="Consolas" panose="020B0609020204030204" pitchFamily="49" charset="0"/>
              </a:rPr>
              <a:t>"File already exists"</a:t>
            </a:r>
            <a:r>
              <a:rPr lang="en-US" sz="25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500" dirty="0" err="1">
                <a:solidFill>
                  <a:srgbClr val="000000"/>
                </a:solidFill>
                <a:effectLst/>
                <a:highlight>
                  <a:srgbClr val="FFFFFF"/>
                </a:highlight>
                <a:latin typeface="Consolas" panose="020B0609020204030204" pitchFamily="49" charset="0"/>
              </a:rPr>
              <a:t>System.</a:t>
            </a:r>
            <a:r>
              <a:rPr lang="en-US" sz="2500" i="1" dirty="0" err="1">
                <a:solidFill>
                  <a:srgbClr val="000000"/>
                </a:solidFill>
                <a:effectLst/>
                <a:highlight>
                  <a:srgbClr val="FFFFFF"/>
                </a:highlight>
                <a:latin typeface="Consolas" panose="020B0609020204030204" pitchFamily="49" charset="0"/>
              </a:rPr>
              <a:t>exit</a:t>
            </a:r>
            <a:r>
              <a:rPr lang="en-US" sz="2500" dirty="0">
                <a:solidFill>
                  <a:srgbClr val="000000"/>
                </a:solidFill>
                <a:effectLst/>
                <a:highlight>
                  <a:srgbClr val="FFFFFF"/>
                </a:highlight>
                <a:latin typeface="Consolas" panose="020B0609020204030204" pitchFamily="49" charset="0"/>
              </a:rPr>
              <a:t>(1);</a:t>
            </a:r>
          </a:p>
          <a:p>
            <a:pPr marL="0" marR="0">
              <a:spcBef>
                <a:spcPts val="0"/>
              </a:spcBef>
              <a:spcAft>
                <a:spcPts val="0"/>
              </a:spcAft>
            </a:pPr>
            <a:r>
              <a:rPr lang="en-US" sz="2500" dirty="0">
                <a:solidFill>
                  <a:srgbClr val="000000"/>
                </a:solidFill>
                <a:effectLst/>
                <a:highlight>
                  <a:srgbClr val="FFFFFF"/>
                </a:highlight>
                <a:latin typeface="Consolas" panose="020B0609020204030204" pitchFamily="49" charset="0"/>
              </a:rPr>
              <a:t>}</a:t>
            </a:r>
          </a:p>
        </p:txBody>
      </p:sp>
    </p:spTree>
    <p:extLst>
      <p:ext uri="{BB962C8B-B14F-4D97-AF65-F5344CB8AC3E}">
        <p14:creationId xmlns:p14="http://schemas.microsoft.com/office/powerpoint/2010/main" val="33005499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4">
            <a:extLst>
              <a:ext uri="{FF2B5EF4-FFF2-40B4-BE49-F238E27FC236}">
                <a16:creationId xmlns:a16="http://schemas.microsoft.com/office/drawing/2014/main" id="{12CBF5F9-F984-BD47-BC99-D3B3E30B2D1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14B3D3A-6B4E-0746-A6EF-F6F8DCAF442D}" type="slidenum">
              <a:rPr lang="en-US" altLang="en-US" sz="1400" smtClean="0"/>
              <a:pPr>
                <a:spcBef>
                  <a:spcPct val="0"/>
                </a:spcBef>
                <a:buClrTx/>
                <a:buSzTx/>
                <a:buFontTx/>
                <a:buNone/>
              </a:pPr>
              <a:t>63</a:t>
            </a:fld>
            <a:endParaRPr lang="en-US" altLang="en-US" sz="1400"/>
          </a:p>
        </p:txBody>
      </p:sp>
      <p:sp>
        <p:nvSpPr>
          <p:cNvPr id="62466" name="Rectangle 2">
            <a:extLst>
              <a:ext uri="{FF2B5EF4-FFF2-40B4-BE49-F238E27FC236}">
                <a16:creationId xmlns:a16="http://schemas.microsoft.com/office/drawing/2014/main" id="{D8D28583-D516-9C47-8AFB-6B31900E2D43}"/>
              </a:ext>
            </a:extLst>
          </p:cNvPr>
          <p:cNvSpPr>
            <a:spLocks noGrp="1" noChangeArrowheads="1"/>
          </p:cNvSpPr>
          <p:nvPr>
            <p:ph type="title"/>
          </p:nvPr>
        </p:nvSpPr>
        <p:spPr>
          <a:xfrm>
            <a:off x="685800" y="152400"/>
            <a:ext cx="7772400" cy="685800"/>
          </a:xfrm>
        </p:spPr>
        <p:txBody>
          <a:bodyPr>
            <a:normAutofit fontScale="90000"/>
          </a:bodyPr>
          <a:lstStyle/>
          <a:p>
            <a:r>
              <a:rPr lang="en-US" altLang="en-US" sz="4000"/>
              <a:t>Writing Data Using </a:t>
            </a:r>
            <a:r>
              <a:rPr lang="en-US" altLang="en-US" sz="4000" u="sng"/>
              <a:t>PrintWriter</a:t>
            </a:r>
            <a:r>
              <a:rPr lang="en-US" altLang="en-US" sz="4000"/>
              <a:t> </a:t>
            </a:r>
          </a:p>
        </p:txBody>
      </p:sp>
      <p:sp>
        <p:nvSpPr>
          <p:cNvPr id="62467" name="Rectangle 5">
            <a:extLst>
              <a:ext uri="{FF2B5EF4-FFF2-40B4-BE49-F238E27FC236}">
                <a16:creationId xmlns:a16="http://schemas.microsoft.com/office/drawing/2014/main" id="{904AF97D-1AB1-E74D-BCF6-06C758AC9EE7}"/>
              </a:ext>
            </a:extLst>
          </p:cNvPr>
          <p:cNvSpPr>
            <a:spLocks noChangeArrowheads="1"/>
          </p:cNvSpPr>
          <p:nvPr/>
        </p:nvSpPr>
        <p:spPr bwMode="auto">
          <a:xfrm>
            <a:off x="92365" y="1446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4400">
              <a:solidFill>
                <a:schemeClr val="tx2"/>
              </a:solidFill>
            </a:endParaRPr>
          </a:p>
        </p:txBody>
      </p:sp>
      <p:sp>
        <p:nvSpPr>
          <p:cNvPr id="5" name="Rectangle 1">
            <a:extLst>
              <a:ext uri="{FF2B5EF4-FFF2-40B4-BE49-F238E27FC236}">
                <a16:creationId xmlns:a16="http://schemas.microsoft.com/office/drawing/2014/main" id="{747508BC-B0EA-EC3C-275D-52D20019207C}"/>
              </a:ext>
            </a:extLst>
          </p:cNvPr>
          <p:cNvSpPr>
            <a:spLocks noChangeArrowheads="1"/>
          </p:cNvSpPr>
          <p:nvPr/>
        </p:nvSpPr>
        <p:spPr bwMode="auto">
          <a:xfrm>
            <a:off x="22302" y="2063243"/>
            <a:ext cx="9121698"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8.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java.io.PrintWriter</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output = new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java.io.PrintWriter</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(file);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Explanation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creates a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PrintWriter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object associated with the file.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PrintWriter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class is used to write formatted text to a file. If the file does not exist, it will be created; if it does exist, it will be overwritten unless the existence check is performed, as in this code.</a:t>
            </a:r>
          </a:p>
        </p:txBody>
      </p:sp>
      <p:sp>
        <p:nvSpPr>
          <p:cNvPr id="7" name="TextBox 6">
            <a:extLst>
              <a:ext uri="{FF2B5EF4-FFF2-40B4-BE49-F238E27FC236}">
                <a16:creationId xmlns:a16="http://schemas.microsoft.com/office/drawing/2014/main" id="{B2E7D5EA-431C-9494-F546-FC92DF717758}"/>
              </a:ext>
            </a:extLst>
          </p:cNvPr>
          <p:cNvSpPr txBox="1"/>
          <p:nvPr/>
        </p:nvSpPr>
        <p:spPr>
          <a:xfrm>
            <a:off x="0" y="0"/>
            <a:ext cx="9121698" cy="1384995"/>
          </a:xfrm>
          <a:prstGeom prst="rect">
            <a:avLst/>
          </a:prstGeom>
          <a:solidFill>
            <a:schemeClr val="bg1"/>
          </a:solidFill>
        </p:spPr>
        <p:txBody>
          <a:bodyPr wrap="square">
            <a:spAutoFit/>
          </a:bodyPr>
          <a:lstStyle/>
          <a:p>
            <a:pPr marL="0" marR="0">
              <a:spcBef>
                <a:spcPts val="0"/>
              </a:spcBef>
              <a:spcAft>
                <a:spcPts val="0"/>
              </a:spcAft>
            </a:pPr>
            <a:r>
              <a:rPr lang="en-US" sz="2800" dirty="0">
                <a:solidFill>
                  <a:srgbClr val="3F7F5F"/>
                </a:solidFill>
                <a:effectLst/>
                <a:highlight>
                  <a:srgbClr val="FFFFFF"/>
                </a:highlight>
                <a:latin typeface="Consolas" panose="020B0609020204030204" pitchFamily="49" charset="0"/>
              </a:rPr>
              <a:t>// Create a file</a:t>
            </a:r>
            <a:endParaRPr lang="en-US" sz="2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800" dirty="0" err="1">
                <a:solidFill>
                  <a:srgbClr val="000000"/>
                </a:solidFill>
                <a:effectLst/>
                <a:highlight>
                  <a:srgbClr val="FFFFFF"/>
                </a:highlight>
                <a:latin typeface="Consolas" panose="020B0609020204030204" pitchFamily="49" charset="0"/>
              </a:rPr>
              <a:t>java.io.PrintWriter</a:t>
            </a:r>
            <a:r>
              <a:rPr lang="en-US" sz="2800" dirty="0">
                <a:solidFill>
                  <a:srgbClr val="000000"/>
                </a:solidFill>
                <a:effectLst/>
                <a:highlight>
                  <a:srgbClr val="FFFFFF"/>
                </a:highlight>
                <a:latin typeface="Consolas" panose="020B0609020204030204" pitchFamily="49" charset="0"/>
              </a:rPr>
              <a:t> </a:t>
            </a:r>
            <a:r>
              <a:rPr lang="en-US" sz="2800" dirty="0">
                <a:solidFill>
                  <a:srgbClr val="6A3E3E"/>
                </a:solidFill>
                <a:effectLst/>
                <a:highlight>
                  <a:srgbClr val="FFFFFF"/>
                </a:highlight>
                <a:latin typeface="Consolas" panose="020B0609020204030204" pitchFamily="49" charset="0"/>
              </a:rPr>
              <a:t>output</a:t>
            </a:r>
            <a:r>
              <a:rPr lang="en-US" sz="2800" dirty="0">
                <a:solidFill>
                  <a:srgbClr val="000000"/>
                </a:solidFill>
                <a:effectLst/>
                <a:highlight>
                  <a:srgbClr val="FFFFFF"/>
                </a:highlight>
                <a:latin typeface="Consolas" panose="020B0609020204030204" pitchFamily="49" charset="0"/>
              </a:rPr>
              <a:t> = </a:t>
            </a:r>
            <a:r>
              <a:rPr lang="en-US" sz="2800" b="1" dirty="0">
                <a:solidFill>
                  <a:srgbClr val="7F0055"/>
                </a:solidFill>
                <a:effectLst/>
                <a:highlight>
                  <a:srgbClr val="FFFFFF"/>
                </a:highlight>
                <a:latin typeface="Consolas" panose="020B0609020204030204" pitchFamily="49" charset="0"/>
              </a:rPr>
              <a:t>new</a:t>
            </a:r>
            <a:r>
              <a:rPr lang="en-US" sz="2800" dirty="0">
                <a:solidFill>
                  <a:srgbClr val="000000"/>
                </a:solidFill>
                <a:effectLst/>
                <a:highlight>
                  <a:srgbClr val="FFFFFF"/>
                </a:highlight>
                <a:latin typeface="Consolas" panose="020B0609020204030204" pitchFamily="49" charset="0"/>
              </a:rPr>
              <a:t> </a:t>
            </a:r>
            <a:r>
              <a:rPr lang="en-US" sz="2800" dirty="0" err="1">
                <a:solidFill>
                  <a:srgbClr val="000000"/>
                </a:solidFill>
                <a:effectLst/>
                <a:highlight>
                  <a:srgbClr val="FFFFFF"/>
                </a:highlight>
                <a:latin typeface="Consolas" panose="020B0609020204030204" pitchFamily="49" charset="0"/>
              </a:rPr>
              <a:t>java.io.PrintWriter</a:t>
            </a:r>
            <a:r>
              <a:rPr lang="en-US" sz="2800" dirty="0">
                <a:solidFill>
                  <a:srgbClr val="000000"/>
                </a:solidFill>
                <a:effectLst/>
                <a:highlight>
                  <a:srgbClr val="FFFFFF"/>
                </a:highlight>
                <a:latin typeface="Consolas" panose="020B0609020204030204" pitchFamily="49" charset="0"/>
              </a:rPr>
              <a:t>(</a:t>
            </a:r>
            <a:r>
              <a:rPr lang="en-US" sz="2800" u="sng" dirty="0">
                <a:solidFill>
                  <a:srgbClr val="0066CC"/>
                </a:solidFill>
                <a:effectLst/>
                <a:highlight>
                  <a:srgbClr val="FFFFFF"/>
                </a:highlight>
                <a:latin typeface="Consolas" panose="020B0609020204030204" pitchFamily="49" charset="0"/>
              </a:rPr>
              <a:t>file</a:t>
            </a:r>
            <a:r>
              <a:rPr lang="en-US" sz="2800" dirty="0">
                <a:solidFill>
                  <a:srgbClr val="000000"/>
                </a:solidFill>
                <a:effectLst/>
                <a:highlight>
                  <a:srgbClr val="FFFFFF"/>
                </a:highlight>
                <a:latin typeface="Consolas" panose="020B0609020204030204" pitchFamily="49" charset="0"/>
              </a:rPr>
              <a:t>);</a:t>
            </a:r>
          </a:p>
        </p:txBody>
      </p:sp>
    </p:spTree>
    <p:extLst>
      <p:ext uri="{BB962C8B-B14F-4D97-AF65-F5344CB8AC3E}">
        <p14:creationId xmlns:p14="http://schemas.microsoft.com/office/powerpoint/2010/main" val="3073006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4">
            <a:extLst>
              <a:ext uri="{FF2B5EF4-FFF2-40B4-BE49-F238E27FC236}">
                <a16:creationId xmlns:a16="http://schemas.microsoft.com/office/drawing/2014/main" id="{12CBF5F9-F984-BD47-BC99-D3B3E30B2D1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14B3D3A-6B4E-0746-A6EF-F6F8DCAF442D}" type="slidenum">
              <a:rPr lang="en-US" altLang="en-US" sz="1400" smtClean="0"/>
              <a:pPr>
                <a:spcBef>
                  <a:spcPct val="0"/>
                </a:spcBef>
                <a:buClrTx/>
                <a:buSzTx/>
                <a:buFontTx/>
                <a:buNone/>
              </a:pPr>
              <a:t>64</a:t>
            </a:fld>
            <a:endParaRPr lang="en-US" altLang="en-US" sz="1400"/>
          </a:p>
        </p:txBody>
      </p:sp>
      <p:sp>
        <p:nvSpPr>
          <p:cNvPr id="62466" name="Rectangle 2">
            <a:extLst>
              <a:ext uri="{FF2B5EF4-FFF2-40B4-BE49-F238E27FC236}">
                <a16:creationId xmlns:a16="http://schemas.microsoft.com/office/drawing/2014/main" id="{D8D28583-D516-9C47-8AFB-6B31900E2D43}"/>
              </a:ext>
            </a:extLst>
          </p:cNvPr>
          <p:cNvSpPr>
            <a:spLocks noGrp="1" noChangeArrowheads="1"/>
          </p:cNvSpPr>
          <p:nvPr>
            <p:ph type="title"/>
          </p:nvPr>
        </p:nvSpPr>
        <p:spPr>
          <a:xfrm>
            <a:off x="685800" y="152400"/>
            <a:ext cx="7772400" cy="685800"/>
          </a:xfrm>
        </p:spPr>
        <p:txBody>
          <a:bodyPr>
            <a:normAutofit fontScale="90000"/>
          </a:bodyPr>
          <a:lstStyle/>
          <a:p>
            <a:r>
              <a:rPr lang="en-US" altLang="en-US" sz="4000"/>
              <a:t>Writing Data Using </a:t>
            </a:r>
            <a:r>
              <a:rPr lang="en-US" altLang="en-US" sz="4000" u="sng"/>
              <a:t>PrintWriter</a:t>
            </a:r>
            <a:r>
              <a:rPr lang="en-US" altLang="en-US" sz="4000"/>
              <a:t> </a:t>
            </a:r>
          </a:p>
        </p:txBody>
      </p:sp>
      <p:sp>
        <p:nvSpPr>
          <p:cNvPr id="62467" name="Rectangle 5">
            <a:extLst>
              <a:ext uri="{FF2B5EF4-FFF2-40B4-BE49-F238E27FC236}">
                <a16:creationId xmlns:a16="http://schemas.microsoft.com/office/drawing/2014/main" id="{904AF97D-1AB1-E74D-BCF6-06C758AC9EE7}"/>
              </a:ext>
            </a:extLst>
          </p:cNvPr>
          <p:cNvSpPr>
            <a:spLocks noChangeArrowheads="1"/>
          </p:cNvSpPr>
          <p:nvPr/>
        </p:nvSpPr>
        <p:spPr bwMode="auto">
          <a:xfrm>
            <a:off x="92365" y="1446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4400">
              <a:solidFill>
                <a:schemeClr val="tx2"/>
              </a:solidFill>
            </a:endParaRPr>
          </a:p>
        </p:txBody>
      </p:sp>
      <p:sp>
        <p:nvSpPr>
          <p:cNvPr id="5" name="Rectangle 1">
            <a:extLst>
              <a:ext uri="{FF2B5EF4-FFF2-40B4-BE49-F238E27FC236}">
                <a16:creationId xmlns:a16="http://schemas.microsoft.com/office/drawing/2014/main" id="{747508BC-B0EA-EC3C-275D-52D20019207C}"/>
              </a:ext>
            </a:extLst>
          </p:cNvPr>
          <p:cNvSpPr>
            <a:spLocks noChangeArrowheads="1"/>
          </p:cNvSpPr>
          <p:nvPr/>
        </p:nvSpPr>
        <p:spPr bwMode="auto">
          <a:xfrm>
            <a:off x="57334" y="1600937"/>
            <a:ext cx="9121698" cy="493981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9. </a:t>
            </a:r>
            <a:r>
              <a:rPr kumimoji="0" lang="en-US" altLang="en-US" sz="21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output.print</a:t>
            </a: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("John T. Perez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writes the string "John T. Perez " to the file. The print() method of </a:t>
            </a:r>
            <a:r>
              <a:rPr kumimoji="0" lang="en-US" altLang="en-US" sz="2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PrintWriter</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writes the string to the file without adding a newline character.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10. </a:t>
            </a:r>
            <a:r>
              <a:rPr kumimoji="0" lang="en-US" altLang="en-US" sz="21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output.println</a:t>
            </a: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(90);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writes the integer 90 to the file and then adds a newline character. The </a:t>
            </a:r>
            <a:r>
              <a:rPr kumimoji="0" lang="en-US" altLang="en-US" sz="2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println</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of </a:t>
            </a:r>
            <a:r>
              <a:rPr kumimoji="0" lang="en-US" altLang="en-US" sz="2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PrintWriter</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writes the value and then moves the cursor to the next line, which is useful for formatting the output.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11. </a:t>
            </a:r>
            <a:r>
              <a:rPr kumimoji="0" lang="en-US" altLang="en-US" sz="21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output.print</a:t>
            </a: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("Jamal K. Johnson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Similar to the previous print() statement, this line writes the string "Jamal K. Johnson " to the file without adding a newline character.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 </a:t>
            </a:r>
            <a:r>
              <a:rPr kumimoji="0" lang="en-US" altLang="en-US" sz="21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output.println</a:t>
            </a: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(85);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writes the integer 85 to the file and then adds a newline character. Like before, </a:t>
            </a:r>
            <a:r>
              <a:rPr kumimoji="0" lang="en-US" altLang="en-US" sz="2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println</a:t>
            </a:r>
            <a:r>
              <a:rPr kumimoji="0" lang="en-US" altLang="en-US" sz="2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is used to format the output by moving to the next line after writing.</a:t>
            </a:r>
          </a:p>
        </p:txBody>
      </p:sp>
      <p:sp>
        <p:nvSpPr>
          <p:cNvPr id="7" name="TextBox 6">
            <a:extLst>
              <a:ext uri="{FF2B5EF4-FFF2-40B4-BE49-F238E27FC236}">
                <a16:creationId xmlns:a16="http://schemas.microsoft.com/office/drawing/2014/main" id="{B2E7D5EA-431C-9494-F546-FC92DF717758}"/>
              </a:ext>
            </a:extLst>
          </p:cNvPr>
          <p:cNvSpPr txBox="1"/>
          <p:nvPr/>
        </p:nvSpPr>
        <p:spPr>
          <a:xfrm>
            <a:off x="0" y="0"/>
            <a:ext cx="9121698" cy="1631216"/>
          </a:xfrm>
          <a:prstGeom prst="rect">
            <a:avLst/>
          </a:prstGeom>
          <a:solidFill>
            <a:schemeClr val="bg1"/>
          </a:solidFill>
        </p:spPr>
        <p:txBody>
          <a:bodyPr wrap="square">
            <a:spAutoFit/>
          </a:bodyPr>
          <a:lstStyle/>
          <a:p>
            <a:pPr marL="0" marR="0">
              <a:spcBef>
                <a:spcPts val="0"/>
              </a:spcBef>
              <a:spcAft>
                <a:spcPts val="0"/>
              </a:spcAft>
            </a:pPr>
            <a:r>
              <a:rPr lang="en-US" sz="2000" dirty="0">
                <a:solidFill>
                  <a:srgbClr val="3F7F5F"/>
                </a:solidFill>
                <a:effectLst/>
                <a:highlight>
                  <a:srgbClr val="FFFFFF"/>
                </a:highlight>
                <a:latin typeface="Consolas" panose="020B0609020204030204" pitchFamily="49" charset="0"/>
              </a:rPr>
              <a:t>// Write formatted output to the file</a:t>
            </a:r>
            <a:endParaRPr lang="en-US" sz="20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000" dirty="0" err="1">
                <a:solidFill>
                  <a:srgbClr val="6A3E3E"/>
                </a:solidFill>
                <a:effectLst/>
                <a:highlight>
                  <a:srgbClr val="FFFFFF"/>
                </a:highlight>
                <a:latin typeface="Consolas" panose="020B0609020204030204" pitchFamily="49" charset="0"/>
              </a:rPr>
              <a:t>output</a:t>
            </a:r>
            <a:r>
              <a:rPr lang="en-US" sz="2000" dirty="0" err="1">
                <a:solidFill>
                  <a:srgbClr val="000000"/>
                </a:solidFill>
                <a:effectLst/>
                <a:highlight>
                  <a:srgbClr val="FFFFFF"/>
                </a:highlight>
                <a:latin typeface="Consolas" panose="020B0609020204030204" pitchFamily="49" charset="0"/>
              </a:rPr>
              <a:t>.print</a:t>
            </a:r>
            <a:r>
              <a:rPr lang="en-US" sz="2000" dirty="0">
                <a:solidFill>
                  <a:srgbClr val="000000"/>
                </a:solidFill>
                <a:effectLst/>
                <a:highlight>
                  <a:srgbClr val="FFFFFF"/>
                </a:highlight>
                <a:latin typeface="Consolas" panose="020B0609020204030204" pitchFamily="49" charset="0"/>
              </a:rPr>
              <a:t>(</a:t>
            </a:r>
            <a:r>
              <a:rPr lang="en-US" sz="2000" dirty="0">
                <a:solidFill>
                  <a:srgbClr val="2A00FF"/>
                </a:solidFill>
                <a:effectLst/>
                <a:highlight>
                  <a:srgbClr val="FFFFFF"/>
                </a:highlight>
                <a:latin typeface="Consolas" panose="020B0609020204030204" pitchFamily="49" charset="0"/>
              </a:rPr>
              <a:t>"John T. Perez "</a:t>
            </a:r>
            <a:r>
              <a:rPr lang="en-US" sz="20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000" dirty="0" err="1">
                <a:solidFill>
                  <a:srgbClr val="6A3E3E"/>
                </a:solidFill>
                <a:effectLst/>
                <a:highlight>
                  <a:srgbClr val="FFFFFF"/>
                </a:highlight>
                <a:latin typeface="Consolas" panose="020B0609020204030204" pitchFamily="49" charset="0"/>
              </a:rPr>
              <a:t>output</a:t>
            </a:r>
            <a:r>
              <a:rPr lang="en-US" sz="2000" dirty="0" err="1">
                <a:solidFill>
                  <a:srgbClr val="000000"/>
                </a:solidFill>
                <a:effectLst/>
                <a:highlight>
                  <a:srgbClr val="FFFFFF"/>
                </a:highlight>
                <a:latin typeface="Consolas" panose="020B0609020204030204" pitchFamily="49" charset="0"/>
              </a:rPr>
              <a:t>.println</a:t>
            </a:r>
            <a:r>
              <a:rPr lang="en-US" sz="2000" dirty="0">
                <a:solidFill>
                  <a:srgbClr val="000000"/>
                </a:solidFill>
                <a:effectLst/>
                <a:highlight>
                  <a:srgbClr val="FFFFFF"/>
                </a:highlight>
                <a:latin typeface="Consolas" panose="020B0609020204030204" pitchFamily="49" charset="0"/>
              </a:rPr>
              <a:t>(90);</a:t>
            </a:r>
          </a:p>
          <a:p>
            <a:pPr marL="0" marR="0">
              <a:spcBef>
                <a:spcPts val="0"/>
              </a:spcBef>
              <a:spcAft>
                <a:spcPts val="0"/>
              </a:spcAft>
            </a:pPr>
            <a:r>
              <a:rPr lang="en-US" sz="2000" dirty="0" err="1">
                <a:solidFill>
                  <a:srgbClr val="6A3E3E"/>
                </a:solidFill>
                <a:effectLst/>
                <a:highlight>
                  <a:srgbClr val="FFFFFF"/>
                </a:highlight>
                <a:latin typeface="Consolas" panose="020B0609020204030204" pitchFamily="49" charset="0"/>
              </a:rPr>
              <a:t>output</a:t>
            </a:r>
            <a:r>
              <a:rPr lang="en-US" sz="2000" dirty="0" err="1">
                <a:solidFill>
                  <a:srgbClr val="000000"/>
                </a:solidFill>
                <a:effectLst/>
                <a:highlight>
                  <a:srgbClr val="FFFFFF"/>
                </a:highlight>
                <a:latin typeface="Consolas" panose="020B0609020204030204" pitchFamily="49" charset="0"/>
              </a:rPr>
              <a:t>.print</a:t>
            </a:r>
            <a:r>
              <a:rPr lang="en-US" sz="2000" dirty="0">
                <a:solidFill>
                  <a:srgbClr val="000000"/>
                </a:solidFill>
                <a:effectLst/>
                <a:highlight>
                  <a:srgbClr val="FFFFFF"/>
                </a:highlight>
                <a:latin typeface="Consolas" panose="020B0609020204030204" pitchFamily="49" charset="0"/>
              </a:rPr>
              <a:t>(</a:t>
            </a:r>
            <a:r>
              <a:rPr lang="en-US" sz="2000" dirty="0">
                <a:solidFill>
                  <a:srgbClr val="2A00FF"/>
                </a:solidFill>
                <a:effectLst/>
                <a:highlight>
                  <a:srgbClr val="FFFFFF"/>
                </a:highlight>
                <a:latin typeface="Consolas" panose="020B0609020204030204" pitchFamily="49" charset="0"/>
              </a:rPr>
              <a:t>"Jamal K. Johnson "</a:t>
            </a:r>
            <a:r>
              <a:rPr lang="en-US" sz="20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000" dirty="0" err="1">
                <a:solidFill>
                  <a:srgbClr val="6A3E3E"/>
                </a:solidFill>
                <a:effectLst/>
                <a:highlight>
                  <a:srgbClr val="FFFFFF"/>
                </a:highlight>
                <a:latin typeface="Consolas" panose="020B0609020204030204" pitchFamily="49" charset="0"/>
              </a:rPr>
              <a:t>output</a:t>
            </a:r>
            <a:r>
              <a:rPr lang="en-US" sz="2000" dirty="0" err="1">
                <a:solidFill>
                  <a:srgbClr val="000000"/>
                </a:solidFill>
                <a:effectLst/>
                <a:highlight>
                  <a:srgbClr val="FFFFFF"/>
                </a:highlight>
                <a:latin typeface="Consolas" panose="020B0609020204030204" pitchFamily="49" charset="0"/>
              </a:rPr>
              <a:t>.println</a:t>
            </a:r>
            <a:r>
              <a:rPr lang="en-US" sz="2000" dirty="0">
                <a:solidFill>
                  <a:srgbClr val="000000"/>
                </a:solidFill>
                <a:effectLst/>
                <a:highlight>
                  <a:srgbClr val="FFFFFF"/>
                </a:highlight>
                <a:latin typeface="Consolas" panose="020B0609020204030204" pitchFamily="49" charset="0"/>
              </a:rPr>
              <a:t>(85);</a:t>
            </a:r>
          </a:p>
        </p:txBody>
      </p:sp>
    </p:spTree>
    <p:extLst>
      <p:ext uri="{BB962C8B-B14F-4D97-AF65-F5344CB8AC3E}">
        <p14:creationId xmlns:p14="http://schemas.microsoft.com/office/powerpoint/2010/main" val="32606068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4">
            <a:extLst>
              <a:ext uri="{FF2B5EF4-FFF2-40B4-BE49-F238E27FC236}">
                <a16:creationId xmlns:a16="http://schemas.microsoft.com/office/drawing/2014/main" id="{12CBF5F9-F984-BD47-BC99-D3B3E30B2D1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14B3D3A-6B4E-0746-A6EF-F6F8DCAF442D}" type="slidenum">
              <a:rPr lang="en-US" altLang="en-US" sz="1400" smtClean="0"/>
              <a:pPr>
                <a:spcBef>
                  <a:spcPct val="0"/>
                </a:spcBef>
                <a:buClrTx/>
                <a:buSzTx/>
                <a:buFontTx/>
                <a:buNone/>
              </a:pPr>
              <a:t>65</a:t>
            </a:fld>
            <a:endParaRPr lang="en-US" altLang="en-US" sz="1400"/>
          </a:p>
        </p:txBody>
      </p:sp>
      <p:sp>
        <p:nvSpPr>
          <p:cNvPr id="62466" name="Rectangle 2">
            <a:extLst>
              <a:ext uri="{FF2B5EF4-FFF2-40B4-BE49-F238E27FC236}">
                <a16:creationId xmlns:a16="http://schemas.microsoft.com/office/drawing/2014/main" id="{D8D28583-D516-9C47-8AFB-6B31900E2D43}"/>
              </a:ext>
            </a:extLst>
          </p:cNvPr>
          <p:cNvSpPr>
            <a:spLocks noGrp="1" noChangeArrowheads="1"/>
          </p:cNvSpPr>
          <p:nvPr>
            <p:ph type="title"/>
          </p:nvPr>
        </p:nvSpPr>
        <p:spPr>
          <a:xfrm>
            <a:off x="685800" y="152400"/>
            <a:ext cx="7772400" cy="685800"/>
          </a:xfrm>
        </p:spPr>
        <p:txBody>
          <a:bodyPr>
            <a:normAutofit fontScale="90000"/>
          </a:bodyPr>
          <a:lstStyle/>
          <a:p>
            <a:r>
              <a:rPr lang="en-US" altLang="en-US" sz="4000"/>
              <a:t>Writing Data Using </a:t>
            </a:r>
            <a:r>
              <a:rPr lang="en-US" altLang="en-US" sz="4000" u="sng"/>
              <a:t>PrintWriter</a:t>
            </a:r>
            <a:r>
              <a:rPr lang="en-US" altLang="en-US" sz="4000"/>
              <a:t> </a:t>
            </a:r>
          </a:p>
        </p:txBody>
      </p:sp>
      <p:sp>
        <p:nvSpPr>
          <p:cNvPr id="62467" name="Rectangle 5">
            <a:extLst>
              <a:ext uri="{FF2B5EF4-FFF2-40B4-BE49-F238E27FC236}">
                <a16:creationId xmlns:a16="http://schemas.microsoft.com/office/drawing/2014/main" id="{904AF97D-1AB1-E74D-BCF6-06C758AC9EE7}"/>
              </a:ext>
            </a:extLst>
          </p:cNvPr>
          <p:cNvSpPr>
            <a:spLocks noChangeArrowheads="1"/>
          </p:cNvSpPr>
          <p:nvPr/>
        </p:nvSpPr>
        <p:spPr bwMode="auto">
          <a:xfrm>
            <a:off x="92365" y="1446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4400">
              <a:solidFill>
                <a:schemeClr val="tx2"/>
              </a:solidFill>
            </a:endParaRPr>
          </a:p>
        </p:txBody>
      </p:sp>
      <p:sp>
        <p:nvSpPr>
          <p:cNvPr id="5" name="Rectangle 1">
            <a:extLst>
              <a:ext uri="{FF2B5EF4-FFF2-40B4-BE49-F238E27FC236}">
                <a16:creationId xmlns:a16="http://schemas.microsoft.com/office/drawing/2014/main" id="{747508BC-B0EA-EC3C-275D-52D20019207C}"/>
              </a:ext>
            </a:extLst>
          </p:cNvPr>
          <p:cNvSpPr>
            <a:spLocks noChangeArrowheads="1"/>
          </p:cNvSpPr>
          <p:nvPr/>
        </p:nvSpPr>
        <p:spPr bwMode="auto">
          <a:xfrm>
            <a:off x="57334" y="1901018"/>
            <a:ext cx="9121698" cy="433965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13. </a:t>
            </a:r>
            <a:r>
              <a:rPr kumimoji="0" lang="en-US" altLang="en-US" sz="23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output.close</a:t>
            </a: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closes the </a:t>
            </a:r>
            <a:r>
              <a:rPr kumimoji="0" lang="en-US" altLang="en-US" sz="23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PrintWriter</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object, which is an important step in file handling. Closing the writer ensures that all data is flushed to the file and that the file is properly closed, freeing up system resources. Failing to close a writer can lead to data corruption or loss.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14.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closing curly brace marks the end of the main method.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15.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Explanation</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closing curly brace marks the end of the </a:t>
            </a:r>
            <a:r>
              <a:rPr kumimoji="0" lang="en-US" altLang="en-US" sz="23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WritingDatatoaTextFileinJava</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class.</a:t>
            </a:r>
          </a:p>
        </p:txBody>
      </p:sp>
      <p:sp>
        <p:nvSpPr>
          <p:cNvPr id="7" name="TextBox 6">
            <a:extLst>
              <a:ext uri="{FF2B5EF4-FFF2-40B4-BE49-F238E27FC236}">
                <a16:creationId xmlns:a16="http://schemas.microsoft.com/office/drawing/2014/main" id="{B2E7D5EA-431C-9494-F546-FC92DF717758}"/>
              </a:ext>
            </a:extLst>
          </p:cNvPr>
          <p:cNvSpPr txBox="1"/>
          <p:nvPr/>
        </p:nvSpPr>
        <p:spPr>
          <a:xfrm>
            <a:off x="0" y="0"/>
            <a:ext cx="9121698" cy="1815882"/>
          </a:xfrm>
          <a:prstGeom prst="rect">
            <a:avLst/>
          </a:prstGeom>
          <a:solidFill>
            <a:schemeClr val="bg1"/>
          </a:solidFill>
        </p:spPr>
        <p:txBody>
          <a:bodyPr wrap="square">
            <a:spAutoFit/>
          </a:bodyPr>
          <a:lstStyle/>
          <a:p>
            <a:pPr marL="0" marR="0">
              <a:spcBef>
                <a:spcPts val="0"/>
              </a:spcBef>
              <a:spcAft>
                <a:spcPts val="0"/>
              </a:spcAft>
            </a:pPr>
            <a:r>
              <a:rPr lang="en-US" sz="2800" dirty="0">
                <a:solidFill>
                  <a:srgbClr val="3F7F5F"/>
                </a:solidFill>
                <a:effectLst/>
                <a:highlight>
                  <a:srgbClr val="FFFFFF"/>
                </a:highlight>
                <a:latin typeface="Consolas" panose="020B0609020204030204" pitchFamily="49" charset="0"/>
              </a:rPr>
              <a:t>// Close the file</a:t>
            </a:r>
            <a:endParaRPr lang="en-US" sz="2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2800" dirty="0" err="1">
                <a:solidFill>
                  <a:srgbClr val="6A3E3E"/>
                </a:solidFill>
                <a:effectLst/>
                <a:highlight>
                  <a:srgbClr val="FFFFFF"/>
                </a:highlight>
                <a:latin typeface="Consolas" panose="020B0609020204030204" pitchFamily="49" charset="0"/>
              </a:rPr>
              <a:t>output</a:t>
            </a:r>
            <a:r>
              <a:rPr lang="en-US" sz="2800" dirty="0" err="1">
                <a:solidFill>
                  <a:srgbClr val="000000"/>
                </a:solidFill>
                <a:effectLst/>
                <a:highlight>
                  <a:srgbClr val="FFFFFF"/>
                </a:highlight>
                <a:latin typeface="Consolas" panose="020B0609020204030204" pitchFamily="49" charset="0"/>
              </a:rPr>
              <a:t>.close</a:t>
            </a:r>
            <a:r>
              <a:rPr lang="en-US" sz="2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2800" dirty="0">
                <a:solidFill>
                  <a:srgbClr val="000000"/>
                </a:solidFill>
                <a:effectLst/>
                <a:highlight>
                  <a:srgbClr val="FFFFFF"/>
                </a:highlight>
                <a:latin typeface="Consolas" panose="020B0609020204030204" pitchFamily="49" charset="0"/>
              </a:rPr>
              <a:t>}</a:t>
            </a:r>
          </a:p>
        </p:txBody>
      </p:sp>
    </p:spTree>
    <p:extLst>
      <p:ext uri="{BB962C8B-B14F-4D97-AF65-F5344CB8AC3E}">
        <p14:creationId xmlns:p14="http://schemas.microsoft.com/office/powerpoint/2010/main" val="33130038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4">
            <a:extLst>
              <a:ext uri="{FF2B5EF4-FFF2-40B4-BE49-F238E27FC236}">
                <a16:creationId xmlns:a16="http://schemas.microsoft.com/office/drawing/2014/main" id="{12CBF5F9-F984-BD47-BC99-D3B3E30B2D1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14B3D3A-6B4E-0746-A6EF-F6F8DCAF442D}" type="slidenum">
              <a:rPr lang="en-US" altLang="en-US" sz="1400" smtClean="0"/>
              <a:pPr>
                <a:spcBef>
                  <a:spcPct val="0"/>
                </a:spcBef>
                <a:buClrTx/>
                <a:buSzTx/>
                <a:buFontTx/>
                <a:buNone/>
              </a:pPr>
              <a:t>66</a:t>
            </a:fld>
            <a:endParaRPr lang="en-US" altLang="en-US" sz="1400"/>
          </a:p>
        </p:txBody>
      </p:sp>
      <p:sp>
        <p:nvSpPr>
          <p:cNvPr id="62466" name="Rectangle 2">
            <a:extLst>
              <a:ext uri="{FF2B5EF4-FFF2-40B4-BE49-F238E27FC236}">
                <a16:creationId xmlns:a16="http://schemas.microsoft.com/office/drawing/2014/main" id="{D8D28583-D516-9C47-8AFB-6B31900E2D43}"/>
              </a:ext>
            </a:extLst>
          </p:cNvPr>
          <p:cNvSpPr>
            <a:spLocks noGrp="1" noChangeArrowheads="1"/>
          </p:cNvSpPr>
          <p:nvPr>
            <p:ph type="title"/>
          </p:nvPr>
        </p:nvSpPr>
        <p:spPr>
          <a:xfrm>
            <a:off x="685800" y="152400"/>
            <a:ext cx="7772400" cy="685800"/>
          </a:xfrm>
        </p:spPr>
        <p:txBody>
          <a:bodyPr>
            <a:normAutofit fontScale="90000"/>
          </a:bodyPr>
          <a:lstStyle/>
          <a:p>
            <a:r>
              <a:rPr lang="en-US" altLang="en-US" sz="4000"/>
              <a:t>Writing Data Using </a:t>
            </a:r>
            <a:r>
              <a:rPr lang="en-US" altLang="en-US" sz="4000" u="sng"/>
              <a:t>PrintWriter</a:t>
            </a:r>
            <a:r>
              <a:rPr lang="en-US" altLang="en-US" sz="4000"/>
              <a:t> </a:t>
            </a:r>
          </a:p>
        </p:txBody>
      </p:sp>
      <p:sp>
        <p:nvSpPr>
          <p:cNvPr id="62467" name="Rectangle 5">
            <a:extLst>
              <a:ext uri="{FF2B5EF4-FFF2-40B4-BE49-F238E27FC236}">
                <a16:creationId xmlns:a16="http://schemas.microsoft.com/office/drawing/2014/main" id="{904AF97D-1AB1-E74D-BCF6-06C758AC9EE7}"/>
              </a:ext>
            </a:extLst>
          </p:cNvPr>
          <p:cNvSpPr>
            <a:spLocks noChangeArrowheads="1"/>
          </p:cNvSpPr>
          <p:nvPr/>
        </p:nvSpPr>
        <p:spPr bwMode="auto">
          <a:xfrm>
            <a:off x="92365" y="1446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4400">
              <a:solidFill>
                <a:schemeClr val="tx2"/>
              </a:solidFill>
            </a:endParaRPr>
          </a:p>
        </p:txBody>
      </p:sp>
      <p:sp>
        <p:nvSpPr>
          <p:cNvPr id="5" name="Rectangle 1">
            <a:extLst>
              <a:ext uri="{FF2B5EF4-FFF2-40B4-BE49-F238E27FC236}">
                <a16:creationId xmlns:a16="http://schemas.microsoft.com/office/drawing/2014/main" id="{747508BC-B0EA-EC3C-275D-52D20019207C}"/>
              </a:ext>
            </a:extLst>
          </p:cNvPr>
          <p:cNvSpPr>
            <a:spLocks noChangeArrowheads="1"/>
          </p:cNvSpPr>
          <p:nvPr/>
        </p:nvSpPr>
        <p:spPr bwMode="auto">
          <a:xfrm>
            <a:off x="103516" y="1115921"/>
            <a:ext cx="9121698" cy="519616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Summary:</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program demonstrates how to create and write formatted data to a text file in Java. It first checks if the file scores.txt already exists to avoid overwriting it. If the file does not exist, it is created, and the program writes two formatted records (names and scores) to the file. Finally, it closes the file to ensure that all data is saved correctly and that system resources are freed.</a:t>
            </a:r>
          </a:p>
        </p:txBody>
      </p:sp>
    </p:spTree>
    <p:extLst>
      <p:ext uri="{BB962C8B-B14F-4D97-AF65-F5344CB8AC3E}">
        <p14:creationId xmlns:p14="http://schemas.microsoft.com/office/powerpoint/2010/main" val="3127860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Number Placeholder 4">
            <a:extLst>
              <a:ext uri="{FF2B5EF4-FFF2-40B4-BE49-F238E27FC236}">
                <a16:creationId xmlns:a16="http://schemas.microsoft.com/office/drawing/2014/main" id="{3ED72C44-49E0-4A40-A6C6-6E44FBB4351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ABA5D610-C0FA-5D4A-9957-CA151D3748F1}" type="slidenum">
              <a:rPr lang="en-US" altLang="en-US" sz="1400" smtClean="0"/>
              <a:pPr>
                <a:spcBef>
                  <a:spcPct val="0"/>
                </a:spcBef>
                <a:buClrTx/>
                <a:buSzTx/>
                <a:buFontTx/>
                <a:buNone/>
              </a:pPr>
              <a:t>67</a:t>
            </a:fld>
            <a:endParaRPr lang="en-US" altLang="en-US" sz="1400"/>
          </a:p>
        </p:txBody>
      </p:sp>
      <p:sp>
        <p:nvSpPr>
          <p:cNvPr id="63490" name="Rectangle 2">
            <a:extLst>
              <a:ext uri="{FF2B5EF4-FFF2-40B4-BE49-F238E27FC236}">
                <a16:creationId xmlns:a16="http://schemas.microsoft.com/office/drawing/2014/main" id="{A0867F16-2182-404B-BEC8-D42DB3D13E44}"/>
              </a:ext>
            </a:extLst>
          </p:cNvPr>
          <p:cNvSpPr>
            <a:spLocks noGrp="1" noChangeArrowheads="1"/>
          </p:cNvSpPr>
          <p:nvPr>
            <p:ph type="title"/>
          </p:nvPr>
        </p:nvSpPr>
        <p:spPr>
          <a:xfrm>
            <a:off x="685800" y="152400"/>
            <a:ext cx="7772400" cy="819150"/>
          </a:xfrm>
        </p:spPr>
        <p:txBody>
          <a:bodyPr/>
          <a:lstStyle/>
          <a:p>
            <a:r>
              <a:rPr lang="en-US" altLang="en-US"/>
              <a:t>Try-with-resources</a:t>
            </a:r>
          </a:p>
        </p:txBody>
      </p:sp>
      <p:sp>
        <p:nvSpPr>
          <p:cNvPr id="63491" name="Rectangle 3">
            <a:extLst>
              <a:ext uri="{FF2B5EF4-FFF2-40B4-BE49-F238E27FC236}">
                <a16:creationId xmlns:a16="http://schemas.microsoft.com/office/drawing/2014/main" id="{C3209C79-EA33-514F-8CE5-8B0E84FFBF5E}"/>
              </a:ext>
            </a:extLst>
          </p:cNvPr>
          <p:cNvSpPr>
            <a:spLocks noGrp="1" noChangeArrowheads="1"/>
          </p:cNvSpPr>
          <p:nvPr>
            <p:ph type="body" idx="1"/>
          </p:nvPr>
        </p:nvSpPr>
        <p:spPr>
          <a:xfrm>
            <a:off x="228600" y="1219200"/>
            <a:ext cx="8686800" cy="3581400"/>
          </a:xfrm>
        </p:spPr>
        <p:txBody>
          <a:bodyPr/>
          <a:lstStyle/>
          <a:p>
            <a:pPr marL="0" indent="0">
              <a:buFont typeface="Monotype Sorts" pitchFamily="2" charset="2"/>
              <a:buNone/>
            </a:pPr>
            <a:r>
              <a:rPr lang="en-US" altLang="en-US" sz="2800"/>
              <a:t>Programmers often forget to close the file. JDK 7 provides the followings new try-with-resources syntax that automatically closes the files. </a:t>
            </a:r>
          </a:p>
          <a:p>
            <a:pPr marL="0" indent="0">
              <a:buFont typeface="Monotype Sorts" pitchFamily="2" charset="2"/>
              <a:buNone/>
            </a:pPr>
            <a:r>
              <a:rPr lang="en-AU" altLang="en-US" sz="2800" b="1"/>
              <a:t>try</a:t>
            </a:r>
            <a:r>
              <a:rPr lang="en-US" altLang="en-US" sz="2800"/>
              <a:t> (declare and create resources) {</a:t>
            </a:r>
          </a:p>
          <a:p>
            <a:pPr marL="0" indent="0">
              <a:buFont typeface="Monotype Sorts" pitchFamily="2" charset="2"/>
              <a:buNone/>
            </a:pPr>
            <a:r>
              <a:rPr lang="en-US" altLang="en-US" sz="2800"/>
              <a:t>  Use the resource to process the file;</a:t>
            </a:r>
          </a:p>
          <a:p>
            <a:pPr marL="0" indent="0">
              <a:buFont typeface="Monotype Sorts" pitchFamily="2" charset="2"/>
              <a:buNone/>
            </a:pPr>
            <a:r>
              <a:rPr lang="en-US" altLang="en-US" sz="2800"/>
              <a:t>}</a:t>
            </a:r>
          </a:p>
          <a:p>
            <a:pPr marL="0" indent="0">
              <a:buFont typeface="Monotype Sorts" pitchFamily="2" charset="2"/>
              <a:buNone/>
            </a:pPr>
            <a:endParaRPr lang="en-US" altLang="en-US" sz="2600"/>
          </a:p>
        </p:txBody>
      </p:sp>
      <p:sp>
        <p:nvSpPr>
          <p:cNvPr id="63492" name="Rectangle 8">
            <a:hlinkClick r:id="rId2"/>
            <a:extLst>
              <a:ext uri="{FF2B5EF4-FFF2-40B4-BE49-F238E27FC236}">
                <a16:creationId xmlns:a16="http://schemas.microsoft.com/office/drawing/2014/main" id="{279AD4AB-6644-494C-8E24-A0504839C0C9}"/>
              </a:ext>
            </a:extLst>
          </p:cNvPr>
          <p:cNvSpPr>
            <a:spLocks noChangeArrowheads="1"/>
          </p:cNvSpPr>
          <p:nvPr/>
        </p:nvSpPr>
        <p:spPr bwMode="auto">
          <a:xfrm>
            <a:off x="4572000" y="5389563"/>
            <a:ext cx="3095625"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WriteDataWithAutoClose</a:t>
            </a:r>
          </a:p>
        </p:txBody>
      </p:sp>
    </p:spTree>
    <p:extLst>
      <p:ext uri="{BB962C8B-B14F-4D97-AF65-F5344CB8AC3E}">
        <p14:creationId xmlns:p14="http://schemas.microsoft.com/office/powerpoint/2010/main" val="28163294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Number Placeholder 4">
            <a:extLst>
              <a:ext uri="{FF2B5EF4-FFF2-40B4-BE49-F238E27FC236}">
                <a16:creationId xmlns:a16="http://schemas.microsoft.com/office/drawing/2014/main" id="{3ED72C44-49E0-4A40-A6C6-6E44FBB4351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ABA5D610-C0FA-5D4A-9957-CA151D3748F1}" type="slidenum">
              <a:rPr lang="en-US" altLang="en-US" sz="1400" smtClean="0"/>
              <a:pPr>
                <a:spcBef>
                  <a:spcPct val="0"/>
                </a:spcBef>
                <a:buClrTx/>
                <a:buSzTx/>
                <a:buFontTx/>
                <a:buNone/>
              </a:pPr>
              <a:t>68</a:t>
            </a:fld>
            <a:endParaRPr lang="en-US" altLang="en-US" sz="1400"/>
          </a:p>
        </p:txBody>
      </p:sp>
      <p:sp>
        <p:nvSpPr>
          <p:cNvPr id="63490" name="Rectangle 2">
            <a:extLst>
              <a:ext uri="{FF2B5EF4-FFF2-40B4-BE49-F238E27FC236}">
                <a16:creationId xmlns:a16="http://schemas.microsoft.com/office/drawing/2014/main" id="{A0867F16-2182-404B-BEC8-D42DB3D13E44}"/>
              </a:ext>
            </a:extLst>
          </p:cNvPr>
          <p:cNvSpPr>
            <a:spLocks noGrp="1" noChangeArrowheads="1"/>
          </p:cNvSpPr>
          <p:nvPr>
            <p:ph type="title"/>
          </p:nvPr>
        </p:nvSpPr>
        <p:spPr>
          <a:xfrm>
            <a:off x="685800" y="152400"/>
            <a:ext cx="7772400" cy="819150"/>
          </a:xfrm>
        </p:spPr>
        <p:txBody>
          <a:bodyPr/>
          <a:lstStyle/>
          <a:p>
            <a:r>
              <a:rPr lang="en-US" altLang="en-US"/>
              <a:t>Try-with-resources</a:t>
            </a:r>
          </a:p>
        </p:txBody>
      </p:sp>
      <p:sp>
        <p:nvSpPr>
          <p:cNvPr id="63491" name="Rectangle 3">
            <a:extLst>
              <a:ext uri="{FF2B5EF4-FFF2-40B4-BE49-F238E27FC236}">
                <a16:creationId xmlns:a16="http://schemas.microsoft.com/office/drawing/2014/main" id="{C3209C79-EA33-514F-8CE5-8B0E84FFBF5E}"/>
              </a:ext>
            </a:extLst>
          </p:cNvPr>
          <p:cNvSpPr>
            <a:spLocks noGrp="1" noChangeArrowheads="1"/>
          </p:cNvSpPr>
          <p:nvPr>
            <p:ph type="body" idx="1"/>
          </p:nvPr>
        </p:nvSpPr>
        <p:spPr>
          <a:xfrm>
            <a:off x="228600" y="1219199"/>
            <a:ext cx="8686800" cy="4824761"/>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Introduction: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Java, managing resources like file streams can be tricky because if you forget to close a file after using it, you might end up with resource leaks, which can lead to memory issues and file corruption. To address this, Java 7 introduced the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try-with-resources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statement, which automatically closes resources once they are no longer needed. This feature makes your code more reliable and easier to maintain, as it ensures that all resources are properly closed without the need for explicit close() calls in your code.</a:t>
            </a:r>
          </a:p>
        </p:txBody>
      </p:sp>
    </p:spTree>
    <p:extLst>
      <p:ext uri="{BB962C8B-B14F-4D97-AF65-F5344CB8AC3E}">
        <p14:creationId xmlns:p14="http://schemas.microsoft.com/office/powerpoint/2010/main" val="5217916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Number Placeholder 4">
            <a:extLst>
              <a:ext uri="{FF2B5EF4-FFF2-40B4-BE49-F238E27FC236}">
                <a16:creationId xmlns:a16="http://schemas.microsoft.com/office/drawing/2014/main" id="{3ED72C44-49E0-4A40-A6C6-6E44FBB4351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ABA5D610-C0FA-5D4A-9957-CA151D3748F1}" type="slidenum">
              <a:rPr lang="en-US" altLang="en-US" sz="1400" smtClean="0"/>
              <a:pPr>
                <a:spcBef>
                  <a:spcPct val="0"/>
                </a:spcBef>
                <a:buClrTx/>
                <a:buSzTx/>
                <a:buFontTx/>
                <a:buNone/>
              </a:pPr>
              <a:t>69</a:t>
            </a:fld>
            <a:endParaRPr lang="en-US" altLang="en-US" sz="1400"/>
          </a:p>
        </p:txBody>
      </p:sp>
      <p:sp>
        <p:nvSpPr>
          <p:cNvPr id="63490" name="Rectangle 2">
            <a:extLst>
              <a:ext uri="{FF2B5EF4-FFF2-40B4-BE49-F238E27FC236}">
                <a16:creationId xmlns:a16="http://schemas.microsoft.com/office/drawing/2014/main" id="{A0867F16-2182-404B-BEC8-D42DB3D13E44}"/>
              </a:ext>
            </a:extLst>
          </p:cNvPr>
          <p:cNvSpPr>
            <a:spLocks noGrp="1" noChangeArrowheads="1"/>
          </p:cNvSpPr>
          <p:nvPr>
            <p:ph type="title"/>
          </p:nvPr>
        </p:nvSpPr>
        <p:spPr>
          <a:xfrm>
            <a:off x="685800" y="152400"/>
            <a:ext cx="7772400" cy="819150"/>
          </a:xfrm>
        </p:spPr>
        <p:txBody>
          <a:bodyPr/>
          <a:lstStyle/>
          <a:p>
            <a:r>
              <a:rPr lang="en-US" altLang="en-US"/>
              <a:t>Try-with-resources</a:t>
            </a:r>
          </a:p>
        </p:txBody>
      </p:sp>
      <p:sp>
        <p:nvSpPr>
          <p:cNvPr id="63491" name="Rectangle 3">
            <a:extLst>
              <a:ext uri="{FF2B5EF4-FFF2-40B4-BE49-F238E27FC236}">
                <a16:creationId xmlns:a16="http://schemas.microsoft.com/office/drawing/2014/main" id="{C3209C79-EA33-514F-8CE5-8B0E84FFBF5E}"/>
              </a:ext>
            </a:extLst>
          </p:cNvPr>
          <p:cNvSpPr>
            <a:spLocks noGrp="1" noChangeArrowheads="1"/>
          </p:cNvSpPr>
          <p:nvPr>
            <p:ph type="body" idx="1"/>
          </p:nvPr>
        </p:nvSpPr>
        <p:spPr>
          <a:xfrm>
            <a:off x="228600" y="1219199"/>
            <a:ext cx="8686800" cy="4824761"/>
          </a:xfrm>
        </p:spPr>
        <p:txBody>
          <a:bodyPr>
            <a:noAutofit/>
          </a:bodyPr>
          <a:lstStyle/>
          <a:p>
            <a:r>
              <a:rPr lang="en-US" sz="2800" dirty="0">
                <a:latin typeface="Calibri" panose="020F0502020204030204" pitchFamily="34" charset="0"/>
                <a:cs typeface="Calibri" panose="020F0502020204030204" pitchFamily="34" charset="0"/>
              </a:rPr>
              <a:t>Key Terms:</a:t>
            </a:r>
          </a:p>
          <a:p>
            <a:pPr>
              <a:buFont typeface="Arial" panose="020B0604020202020204" pitchFamily="34" charset="0"/>
              <a:buChar char="•"/>
            </a:pPr>
            <a:r>
              <a:rPr lang="en-US" sz="2800" b="1" dirty="0">
                <a:latin typeface="Calibri" panose="020F0502020204030204" pitchFamily="34" charset="0"/>
                <a:cs typeface="Calibri" panose="020F0502020204030204" pitchFamily="34" charset="0"/>
              </a:rPr>
              <a:t>Try-with-Resources</a:t>
            </a:r>
            <a:r>
              <a:rPr lang="en-US" sz="2800" dirty="0">
                <a:latin typeface="Calibri" panose="020F0502020204030204" pitchFamily="34" charset="0"/>
                <a:cs typeface="Calibri" panose="020F0502020204030204" pitchFamily="34" charset="0"/>
              </a:rPr>
              <a:t>: A try statement that declares one or more resources. A resource is an object that must be closed after the program is finished with it, such as file streams. The try-with-resources statement ensures that each resource is closed at the end of the statement.</a:t>
            </a:r>
          </a:p>
          <a:p>
            <a:pPr>
              <a:buFont typeface="Arial" panose="020B0604020202020204" pitchFamily="34" charset="0"/>
              <a:buChar char="•"/>
            </a:pPr>
            <a:r>
              <a:rPr lang="en-US" sz="2800" b="1" dirty="0">
                <a:latin typeface="Calibri" panose="020F0502020204030204" pitchFamily="34" charset="0"/>
                <a:cs typeface="Calibri" panose="020F0502020204030204" pitchFamily="34" charset="0"/>
              </a:rPr>
              <a:t>Resource Leak</a:t>
            </a:r>
            <a:r>
              <a:rPr lang="en-US" sz="2800" dirty="0">
                <a:latin typeface="Calibri" panose="020F0502020204030204" pitchFamily="34" charset="0"/>
                <a:cs typeface="Calibri" panose="020F0502020204030204" pitchFamily="34" charset="0"/>
              </a:rPr>
              <a:t>: Occurs when a program does not release resources properly, such as failing to close a file, which can lead to memory leaks and other issues.</a:t>
            </a:r>
          </a:p>
        </p:txBody>
      </p:sp>
    </p:spTree>
    <p:extLst>
      <p:ext uri="{BB962C8B-B14F-4D97-AF65-F5344CB8AC3E}">
        <p14:creationId xmlns:p14="http://schemas.microsoft.com/office/powerpoint/2010/main" val="806274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7</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685800" y="152400"/>
            <a:ext cx="7772400" cy="819150"/>
          </a:xfrm>
        </p:spPr>
        <p:txBody>
          <a:bodyPr/>
          <a:lstStyle/>
          <a:p>
            <a:r>
              <a:rPr lang="en-US" altLang="en-US"/>
              <a:t>The File Class</a:t>
            </a:r>
            <a:endParaRPr lang="en-US" altLang="en-US" b="1"/>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190500" y="872359"/>
            <a:ext cx="8763000" cy="5234151"/>
          </a:xfrm>
        </p:spPr>
        <p:txBody>
          <a:bodyPr>
            <a:noAutofit/>
          </a:bodyPr>
          <a:lstStyle/>
          <a:p>
            <a:pPr marL="0" lvl="0" indent="0" eaLnBrk="0" fontAlgn="base" hangingPunct="0">
              <a:lnSpc>
                <a:spcPct val="150000"/>
              </a:lnSpc>
              <a:spcBef>
                <a:spcPct val="0"/>
              </a:spcBef>
              <a:spcAft>
                <a:spcPct val="0"/>
              </a:spcAft>
              <a:buClrTx/>
              <a:buNone/>
            </a:pPr>
            <a:r>
              <a:rPr lang="en-US" altLang="en-US" sz="2800" b="1" dirty="0">
                <a:solidFill>
                  <a:schemeClr val="tx1"/>
                </a:solidFill>
                <a:latin typeface="Calibri" panose="020F0502020204030204" pitchFamily="34" charset="0"/>
                <a:cs typeface="Calibri" panose="020F0502020204030204" pitchFamily="34" charset="0"/>
              </a:rPr>
              <a:t>Multiple-Choice Question:</a:t>
            </a:r>
          </a:p>
          <a:p>
            <a:pPr marL="0" lvl="0" indent="0" eaLnBrk="0" fontAlgn="base" hangingPunct="0">
              <a:lnSpc>
                <a:spcPct val="150000"/>
              </a:lnSpc>
              <a:spcBef>
                <a:spcPct val="0"/>
              </a:spcBef>
              <a:spcAft>
                <a:spcPct val="0"/>
              </a:spcAft>
              <a:buClrTx/>
              <a:buNone/>
            </a:pPr>
            <a:r>
              <a:rPr lang="en-US" altLang="en-US" sz="2800" dirty="0">
                <a:solidFill>
                  <a:schemeClr val="tx1"/>
                </a:solidFill>
                <a:latin typeface="Calibri" panose="020F0502020204030204" pitchFamily="34" charset="0"/>
                <a:cs typeface="Calibri" panose="020F0502020204030204" pitchFamily="34" charset="0"/>
              </a:rPr>
              <a:t>Which of the following best describes the purpose of the File class in Java?</a:t>
            </a:r>
          </a:p>
          <a:p>
            <a:pPr marL="514350" lvl="0" indent="-514350" eaLnBrk="0" fontAlgn="base" hangingPunct="0">
              <a:lnSpc>
                <a:spcPct val="150000"/>
              </a:lnSpc>
              <a:spcBef>
                <a:spcPct val="0"/>
              </a:spcBef>
              <a:spcAft>
                <a:spcPct val="0"/>
              </a:spcAft>
              <a:buClrTx/>
              <a:buAutoNum type="alphaUcParenR"/>
            </a:pPr>
            <a:r>
              <a:rPr lang="en-US" altLang="en-US" sz="2800" dirty="0">
                <a:solidFill>
                  <a:schemeClr val="tx1"/>
                </a:solidFill>
                <a:latin typeface="Calibri" panose="020F0502020204030204" pitchFamily="34" charset="0"/>
                <a:cs typeface="Calibri" panose="020F0502020204030204" pitchFamily="34" charset="0"/>
              </a:rPr>
              <a:t>To read and write file content directly.</a:t>
            </a:r>
          </a:p>
          <a:p>
            <a:pPr marL="514350" lvl="0" indent="-514350" eaLnBrk="0" fontAlgn="base" hangingPunct="0">
              <a:lnSpc>
                <a:spcPct val="150000"/>
              </a:lnSpc>
              <a:spcBef>
                <a:spcPct val="0"/>
              </a:spcBef>
              <a:spcAft>
                <a:spcPct val="0"/>
              </a:spcAft>
              <a:buClrTx/>
              <a:buAutoNum type="alphaUcParenR"/>
            </a:pPr>
            <a:r>
              <a:rPr lang="en-US" altLang="en-US" sz="2800" dirty="0">
                <a:solidFill>
                  <a:schemeClr val="tx1"/>
                </a:solidFill>
                <a:latin typeface="Calibri" panose="020F0502020204030204" pitchFamily="34" charset="0"/>
                <a:cs typeface="Calibri" panose="020F0502020204030204" pitchFamily="34" charset="0"/>
              </a:rPr>
              <a:t>To abstract machine-dependent file path complexities and handle file operations.</a:t>
            </a:r>
          </a:p>
          <a:p>
            <a:pPr marL="514350" lvl="0" indent="-514350" eaLnBrk="0" fontAlgn="base" hangingPunct="0">
              <a:lnSpc>
                <a:spcPct val="150000"/>
              </a:lnSpc>
              <a:spcBef>
                <a:spcPct val="0"/>
              </a:spcBef>
              <a:spcAft>
                <a:spcPct val="0"/>
              </a:spcAft>
              <a:buClrTx/>
              <a:buAutoNum type="alphaUcParenR"/>
            </a:pPr>
            <a:r>
              <a:rPr lang="en-US" altLang="en-US" sz="2800" dirty="0">
                <a:solidFill>
                  <a:schemeClr val="tx1"/>
                </a:solidFill>
                <a:latin typeface="Calibri" panose="020F0502020204030204" pitchFamily="34" charset="0"/>
                <a:cs typeface="Calibri" panose="020F0502020204030204" pitchFamily="34" charset="0"/>
              </a:rPr>
              <a:t>To manage network connections in a Java application.</a:t>
            </a:r>
          </a:p>
          <a:p>
            <a:pPr marL="514350" lvl="0" indent="-514350" eaLnBrk="0" fontAlgn="base" hangingPunct="0">
              <a:lnSpc>
                <a:spcPct val="150000"/>
              </a:lnSpc>
              <a:spcBef>
                <a:spcPct val="0"/>
              </a:spcBef>
              <a:spcAft>
                <a:spcPct val="0"/>
              </a:spcAft>
              <a:buClrTx/>
              <a:buAutoNum type="alphaUcParenR"/>
            </a:pPr>
            <a:r>
              <a:rPr lang="en-US" altLang="en-US" sz="2800" dirty="0">
                <a:solidFill>
                  <a:schemeClr val="tx1"/>
                </a:solidFill>
                <a:latin typeface="Calibri" panose="020F0502020204030204" pitchFamily="34" charset="0"/>
                <a:cs typeface="Calibri" panose="020F0502020204030204" pitchFamily="34" charset="0"/>
              </a:rPr>
              <a:t>To create graphical user interfaces.</a:t>
            </a:r>
          </a:p>
        </p:txBody>
      </p:sp>
      <p:sp>
        <p:nvSpPr>
          <p:cNvPr id="3" name="Rectangle: Rounded Corners 2">
            <a:extLst>
              <a:ext uri="{FF2B5EF4-FFF2-40B4-BE49-F238E27FC236}">
                <a16:creationId xmlns:a16="http://schemas.microsoft.com/office/drawing/2014/main" id="{14893AB3-BE4C-CE80-653D-884E7A3EEE07}"/>
              </a:ext>
            </a:extLst>
          </p:cNvPr>
          <p:cNvSpPr/>
          <p:nvPr/>
        </p:nvSpPr>
        <p:spPr>
          <a:xfrm>
            <a:off x="236626" y="3541986"/>
            <a:ext cx="8664979" cy="116664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1649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4">
            <a:extLst>
              <a:ext uri="{FF2B5EF4-FFF2-40B4-BE49-F238E27FC236}">
                <a16:creationId xmlns:a16="http://schemas.microsoft.com/office/drawing/2014/main" id="{326B07E0-3D4D-254F-8D80-6EDEAC73155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39CD9FAE-A04D-C340-8317-5C7F58545E2A}" type="slidenum">
              <a:rPr lang="en-US" altLang="en-US" sz="1400" smtClean="0"/>
              <a:pPr>
                <a:spcBef>
                  <a:spcPct val="0"/>
                </a:spcBef>
                <a:buClrTx/>
                <a:buSzTx/>
                <a:buFontTx/>
                <a:buNone/>
              </a:pPr>
              <a:t>70</a:t>
            </a:fld>
            <a:endParaRPr lang="en-US" altLang="en-US" sz="1400"/>
          </a:p>
        </p:txBody>
      </p:sp>
      <p:sp>
        <p:nvSpPr>
          <p:cNvPr id="64514" name="Rectangle 2">
            <a:extLst>
              <a:ext uri="{FF2B5EF4-FFF2-40B4-BE49-F238E27FC236}">
                <a16:creationId xmlns:a16="http://schemas.microsoft.com/office/drawing/2014/main" id="{75CB33AC-5F1B-9D4B-A49D-577A0ABA648C}"/>
              </a:ext>
            </a:extLst>
          </p:cNvPr>
          <p:cNvSpPr>
            <a:spLocks noGrp="1" noChangeArrowheads="1"/>
          </p:cNvSpPr>
          <p:nvPr>
            <p:ph type="title"/>
          </p:nvPr>
        </p:nvSpPr>
        <p:spPr>
          <a:xfrm>
            <a:off x="685800" y="304800"/>
            <a:ext cx="7772400" cy="609600"/>
          </a:xfrm>
        </p:spPr>
        <p:txBody>
          <a:bodyPr>
            <a:normAutofit fontScale="90000"/>
          </a:bodyPr>
          <a:lstStyle/>
          <a:p>
            <a:r>
              <a:rPr lang="en-US" altLang="en-US"/>
              <a:t>Reading Data Using </a:t>
            </a:r>
            <a:r>
              <a:rPr lang="en-US" altLang="en-US" u="sng"/>
              <a:t>Scanner</a:t>
            </a:r>
            <a:r>
              <a:rPr lang="en-US" altLang="en-US"/>
              <a:t> </a:t>
            </a:r>
          </a:p>
        </p:txBody>
      </p:sp>
      <p:sp>
        <p:nvSpPr>
          <p:cNvPr id="64515" name="Rectangle 3">
            <a:extLst>
              <a:ext uri="{FF2B5EF4-FFF2-40B4-BE49-F238E27FC236}">
                <a16:creationId xmlns:a16="http://schemas.microsoft.com/office/drawing/2014/main" id="{3308D0AC-6F86-1746-A2F6-0B131C3D7828}"/>
              </a:ext>
            </a:extLst>
          </p:cNvPr>
          <p:cNvSpPr>
            <a:spLocks noChangeArrowheads="1"/>
          </p:cNvSpPr>
          <p:nvPr/>
        </p:nvSpPr>
        <p:spPr bwMode="auto">
          <a:xfrm>
            <a:off x="2857500" y="2628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4516" name="Rectangle 4">
            <a:extLst>
              <a:ext uri="{FF2B5EF4-FFF2-40B4-BE49-F238E27FC236}">
                <a16:creationId xmlns:a16="http://schemas.microsoft.com/office/drawing/2014/main" id="{8DCF62DF-20C3-644E-B5C9-32E40A27213A}"/>
              </a:ext>
            </a:extLst>
          </p:cNvPr>
          <p:cNvSpPr>
            <a:spLocks noChangeArrowheads="1"/>
          </p:cNvSpPr>
          <p:nvPr/>
        </p:nvSpPr>
        <p:spPr bwMode="auto">
          <a:xfrm>
            <a:off x="2714625"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4517" name="Rectangle 5">
            <a:extLst>
              <a:ext uri="{FF2B5EF4-FFF2-40B4-BE49-F238E27FC236}">
                <a16:creationId xmlns:a16="http://schemas.microsoft.com/office/drawing/2014/main" id="{AC7FBC64-E0C5-B042-845D-7BFFC5EAA8EC}"/>
              </a:ext>
            </a:extLst>
          </p:cNvPr>
          <p:cNvSpPr>
            <a:spLocks noChangeArrowheads="1"/>
          </p:cNvSpPr>
          <p:nvPr/>
        </p:nvSpPr>
        <p:spPr bwMode="auto">
          <a:xfrm>
            <a:off x="0" y="2274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64518" name="Object 6">
            <a:extLst>
              <a:ext uri="{FF2B5EF4-FFF2-40B4-BE49-F238E27FC236}">
                <a16:creationId xmlns:a16="http://schemas.microsoft.com/office/drawing/2014/main" id="{AA0ECFCE-AFF2-194E-B6F1-6A655A86EE3C}"/>
              </a:ext>
            </a:extLst>
          </p:cNvPr>
          <p:cNvGraphicFramePr>
            <a:graphicFrameLocks noChangeAspect="1"/>
          </p:cNvGraphicFramePr>
          <p:nvPr/>
        </p:nvGraphicFramePr>
        <p:xfrm>
          <a:off x="231775" y="1139825"/>
          <a:ext cx="8680450" cy="4451350"/>
        </p:xfrm>
        <a:graphic>
          <a:graphicData uri="http://schemas.openxmlformats.org/presentationml/2006/ole">
            <mc:AlternateContent xmlns:mc="http://schemas.openxmlformats.org/markup-compatibility/2006">
              <mc:Choice xmlns:v="urn:schemas-microsoft-com:vml" Requires="v">
                <p:oleObj name="Picture" r:id="rId2" imgW="3251200" imgH="1663700" progId="Word.Picture.8">
                  <p:embed/>
                </p:oleObj>
              </mc:Choice>
              <mc:Fallback>
                <p:oleObj name="Picture" r:id="rId2" imgW="3251200" imgH="1663700" progId="Word.Picture.8">
                  <p:embed/>
                  <p:pic>
                    <p:nvPicPr>
                      <p:cNvPr id="64518" name="Object 6">
                        <a:extLst>
                          <a:ext uri="{FF2B5EF4-FFF2-40B4-BE49-F238E27FC236}">
                            <a16:creationId xmlns:a16="http://schemas.microsoft.com/office/drawing/2014/main" id="{AA0ECFCE-AFF2-194E-B6F1-6A655A86E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5" y="1139825"/>
                        <a:ext cx="8680450" cy="445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19" name="Rectangle 11">
            <a:hlinkClick r:id="rId4"/>
            <a:extLst>
              <a:ext uri="{FF2B5EF4-FFF2-40B4-BE49-F238E27FC236}">
                <a16:creationId xmlns:a16="http://schemas.microsoft.com/office/drawing/2014/main" id="{6B7B6935-9C69-DD47-80A5-F08688F093CB}"/>
              </a:ext>
            </a:extLst>
          </p:cNvPr>
          <p:cNvSpPr>
            <a:spLocks noChangeArrowheads="1"/>
          </p:cNvSpPr>
          <p:nvPr/>
        </p:nvSpPr>
        <p:spPr bwMode="auto">
          <a:xfrm>
            <a:off x="6143625" y="5778500"/>
            <a:ext cx="1341438"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ReadData</a:t>
            </a:r>
          </a:p>
        </p:txBody>
      </p:sp>
    </p:spTree>
    <p:extLst>
      <p:ext uri="{BB962C8B-B14F-4D97-AF65-F5344CB8AC3E}">
        <p14:creationId xmlns:p14="http://schemas.microsoft.com/office/powerpoint/2010/main" val="27550478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4">
            <a:extLst>
              <a:ext uri="{FF2B5EF4-FFF2-40B4-BE49-F238E27FC236}">
                <a16:creationId xmlns:a16="http://schemas.microsoft.com/office/drawing/2014/main" id="{326B07E0-3D4D-254F-8D80-6EDEAC73155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39CD9FAE-A04D-C340-8317-5C7F58545E2A}" type="slidenum">
              <a:rPr lang="en-US" altLang="en-US" sz="1400" smtClean="0"/>
              <a:pPr>
                <a:spcBef>
                  <a:spcPct val="0"/>
                </a:spcBef>
                <a:buClrTx/>
                <a:buSzTx/>
                <a:buFontTx/>
                <a:buNone/>
              </a:pPr>
              <a:t>71</a:t>
            </a:fld>
            <a:endParaRPr lang="en-US" altLang="en-US" sz="1400"/>
          </a:p>
        </p:txBody>
      </p:sp>
      <p:sp>
        <p:nvSpPr>
          <p:cNvPr id="64514" name="Rectangle 2">
            <a:extLst>
              <a:ext uri="{FF2B5EF4-FFF2-40B4-BE49-F238E27FC236}">
                <a16:creationId xmlns:a16="http://schemas.microsoft.com/office/drawing/2014/main" id="{75CB33AC-5F1B-9D4B-A49D-577A0ABA648C}"/>
              </a:ext>
            </a:extLst>
          </p:cNvPr>
          <p:cNvSpPr>
            <a:spLocks noGrp="1" noChangeArrowheads="1"/>
          </p:cNvSpPr>
          <p:nvPr>
            <p:ph type="title"/>
          </p:nvPr>
        </p:nvSpPr>
        <p:spPr>
          <a:xfrm>
            <a:off x="685800" y="304800"/>
            <a:ext cx="7772400" cy="609600"/>
          </a:xfrm>
        </p:spPr>
        <p:txBody>
          <a:bodyPr>
            <a:normAutofit fontScale="90000"/>
          </a:bodyPr>
          <a:lstStyle/>
          <a:p>
            <a:r>
              <a:rPr lang="en-US" altLang="en-US"/>
              <a:t>Reading Data Using </a:t>
            </a:r>
            <a:r>
              <a:rPr lang="en-US" altLang="en-US" u="sng"/>
              <a:t>Scanner</a:t>
            </a:r>
            <a:r>
              <a:rPr lang="en-US" altLang="en-US"/>
              <a:t> </a:t>
            </a:r>
          </a:p>
        </p:txBody>
      </p:sp>
      <p:sp>
        <p:nvSpPr>
          <p:cNvPr id="64515" name="Rectangle 3">
            <a:extLst>
              <a:ext uri="{FF2B5EF4-FFF2-40B4-BE49-F238E27FC236}">
                <a16:creationId xmlns:a16="http://schemas.microsoft.com/office/drawing/2014/main" id="{3308D0AC-6F86-1746-A2F6-0B131C3D7828}"/>
              </a:ext>
            </a:extLst>
          </p:cNvPr>
          <p:cNvSpPr>
            <a:spLocks noChangeArrowheads="1"/>
          </p:cNvSpPr>
          <p:nvPr/>
        </p:nvSpPr>
        <p:spPr bwMode="auto">
          <a:xfrm>
            <a:off x="2857500" y="2628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4516" name="Rectangle 4">
            <a:extLst>
              <a:ext uri="{FF2B5EF4-FFF2-40B4-BE49-F238E27FC236}">
                <a16:creationId xmlns:a16="http://schemas.microsoft.com/office/drawing/2014/main" id="{8DCF62DF-20C3-644E-B5C9-32E40A27213A}"/>
              </a:ext>
            </a:extLst>
          </p:cNvPr>
          <p:cNvSpPr>
            <a:spLocks noChangeArrowheads="1"/>
          </p:cNvSpPr>
          <p:nvPr/>
        </p:nvSpPr>
        <p:spPr bwMode="auto">
          <a:xfrm>
            <a:off x="2714625"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4517" name="Rectangle 5">
            <a:extLst>
              <a:ext uri="{FF2B5EF4-FFF2-40B4-BE49-F238E27FC236}">
                <a16:creationId xmlns:a16="http://schemas.microsoft.com/office/drawing/2014/main" id="{AC7FBC64-E0C5-B042-845D-7BFFC5EAA8EC}"/>
              </a:ext>
            </a:extLst>
          </p:cNvPr>
          <p:cNvSpPr>
            <a:spLocks noChangeArrowheads="1"/>
          </p:cNvSpPr>
          <p:nvPr/>
        </p:nvSpPr>
        <p:spPr bwMode="auto">
          <a:xfrm>
            <a:off x="0" y="2274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3" name="Picture 2">
            <a:extLst>
              <a:ext uri="{FF2B5EF4-FFF2-40B4-BE49-F238E27FC236}">
                <a16:creationId xmlns:a16="http://schemas.microsoft.com/office/drawing/2014/main" id="{14DF35AF-D325-A130-28D2-18874B3E3C0B}"/>
              </a:ext>
            </a:extLst>
          </p:cNvPr>
          <p:cNvPicPr>
            <a:picLocks noChangeAspect="1"/>
          </p:cNvPicPr>
          <p:nvPr/>
        </p:nvPicPr>
        <p:blipFill rotWithShape="1">
          <a:blip r:embed="rId2"/>
          <a:srcRect l="22683" t="-406" r="21952" b="7182"/>
          <a:stretch/>
        </p:blipFill>
        <p:spPr>
          <a:xfrm>
            <a:off x="1516565" y="986997"/>
            <a:ext cx="6110870" cy="5787816"/>
          </a:xfrm>
          <a:prstGeom prst="rect">
            <a:avLst/>
          </a:prstGeom>
        </p:spPr>
      </p:pic>
    </p:spTree>
    <p:extLst>
      <p:ext uri="{BB962C8B-B14F-4D97-AF65-F5344CB8AC3E}">
        <p14:creationId xmlns:p14="http://schemas.microsoft.com/office/powerpoint/2010/main" val="34280371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4">
            <a:extLst>
              <a:ext uri="{FF2B5EF4-FFF2-40B4-BE49-F238E27FC236}">
                <a16:creationId xmlns:a16="http://schemas.microsoft.com/office/drawing/2014/main" id="{326B07E0-3D4D-254F-8D80-6EDEAC73155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39CD9FAE-A04D-C340-8317-5C7F58545E2A}" type="slidenum">
              <a:rPr lang="en-US" altLang="en-US" sz="1400" smtClean="0"/>
              <a:pPr>
                <a:spcBef>
                  <a:spcPct val="0"/>
                </a:spcBef>
                <a:buClrTx/>
                <a:buSzTx/>
                <a:buFontTx/>
                <a:buNone/>
              </a:pPr>
              <a:t>72</a:t>
            </a:fld>
            <a:endParaRPr lang="en-US" altLang="en-US" sz="1400"/>
          </a:p>
        </p:txBody>
      </p:sp>
      <p:sp>
        <p:nvSpPr>
          <p:cNvPr id="64514" name="Rectangle 2">
            <a:extLst>
              <a:ext uri="{FF2B5EF4-FFF2-40B4-BE49-F238E27FC236}">
                <a16:creationId xmlns:a16="http://schemas.microsoft.com/office/drawing/2014/main" id="{75CB33AC-5F1B-9D4B-A49D-577A0ABA648C}"/>
              </a:ext>
            </a:extLst>
          </p:cNvPr>
          <p:cNvSpPr>
            <a:spLocks noGrp="1" noChangeArrowheads="1"/>
          </p:cNvSpPr>
          <p:nvPr>
            <p:ph type="title"/>
          </p:nvPr>
        </p:nvSpPr>
        <p:spPr>
          <a:xfrm>
            <a:off x="685800" y="304800"/>
            <a:ext cx="7772400" cy="609600"/>
          </a:xfrm>
        </p:spPr>
        <p:txBody>
          <a:bodyPr>
            <a:normAutofit fontScale="90000"/>
          </a:bodyPr>
          <a:lstStyle/>
          <a:p>
            <a:r>
              <a:rPr lang="en-US" altLang="en-US"/>
              <a:t>Reading Data Using </a:t>
            </a:r>
            <a:r>
              <a:rPr lang="en-US" altLang="en-US" u="sng"/>
              <a:t>Scanner</a:t>
            </a:r>
            <a:r>
              <a:rPr lang="en-US" altLang="en-US"/>
              <a:t> </a:t>
            </a:r>
          </a:p>
        </p:txBody>
      </p:sp>
      <p:sp>
        <p:nvSpPr>
          <p:cNvPr id="64515" name="Rectangle 3">
            <a:extLst>
              <a:ext uri="{FF2B5EF4-FFF2-40B4-BE49-F238E27FC236}">
                <a16:creationId xmlns:a16="http://schemas.microsoft.com/office/drawing/2014/main" id="{3308D0AC-6F86-1746-A2F6-0B131C3D7828}"/>
              </a:ext>
            </a:extLst>
          </p:cNvPr>
          <p:cNvSpPr>
            <a:spLocks noChangeArrowheads="1"/>
          </p:cNvSpPr>
          <p:nvPr/>
        </p:nvSpPr>
        <p:spPr bwMode="auto">
          <a:xfrm>
            <a:off x="2857500" y="2628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4516" name="Rectangle 4">
            <a:extLst>
              <a:ext uri="{FF2B5EF4-FFF2-40B4-BE49-F238E27FC236}">
                <a16:creationId xmlns:a16="http://schemas.microsoft.com/office/drawing/2014/main" id="{8DCF62DF-20C3-644E-B5C9-32E40A27213A}"/>
              </a:ext>
            </a:extLst>
          </p:cNvPr>
          <p:cNvSpPr>
            <a:spLocks noChangeArrowheads="1"/>
          </p:cNvSpPr>
          <p:nvPr/>
        </p:nvSpPr>
        <p:spPr bwMode="auto">
          <a:xfrm>
            <a:off x="2714625"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4517" name="Rectangle 5">
            <a:extLst>
              <a:ext uri="{FF2B5EF4-FFF2-40B4-BE49-F238E27FC236}">
                <a16:creationId xmlns:a16="http://schemas.microsoft.com/office/drawing/2014/main" id="{AC7FBC64-E0C5-B042-845D-7BFFC5EAA8EC}"/>
              </a:ext>
            </a:extLst>
          </p:cNvPr>
          <p:cNvSpPr>
            <a:spLocks noChangeArrowheads="1"/>
          </p:cNvSpPr>
          <p:nvPr/>
        </p:nvSpPr>
        <p:spPr bwMode="auto">
          <a:xfrm>
            <a:off x="0" y="2274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3" name="Picture 2">
            <a:extLst>
              <a:ext uri="{FF2B5EF4-FFF2-40B4-BE49-F238E27FC236}">
                <a16:creationId xmlns:a16="http://schemas.microsoft.com/office/drawing/2014/main" id="{14DF35AF-D325-A130-28D2-18874B3E3C0B}"/>
              </a:ext>
            </a:extLst>
          </p:cNvPr>
          <p:cNvPicPr>
            <a:picLocks noChangeAspect="1"/>
          </p:cNvPicPr>
          <p:nvPr/>
        </p:nvPicPr>
        <p:blipFill rotWithShape="1">
          <a:blip r:embed="rId2"/>
          <a:srcRect l="22683" t="-406" r="21952" b="7182"/>
          <a:stretch/>
        </p:blipFill>
        <p:spPr>
          <a:xfrm>
            <a:off x="1516565" y="986997"/>
            <a:ext cx="6110870" cy="5787816"/>
          </a:xfrm>
          <a:prstGeom prst="rect">
            <a:avLst/>
          </a:prstGeom>
        </p:spPr>
      </p:pic>
    </p:spTree>
    <p:extLst>
      <p:ext uri="{BB962C8B-B14F-4D97-AF65-F5344CB8AC3E}">
        <p14:creationId xmlns:p14="http://schemas.microsoft.com/office/powerpoint/2010/main" val="8466995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4">
            <a:extLst>
              <a:ext uri="{FF2B5EF4-FFF2-40B4-BE49-F238E27FC236}">
                <a16:creationId xmlns:a16="http://schemas.microsoft.com/office/drawing/2014/main" id="{326B07E0-3D4D-254F-8D80-6EDEAC73155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39CD9FAE-A04D-C340-8317-5C7F58545E2A}" type="slidenum">
              <a:rPr lang="en-US" altLang="en-US" sz="1400" smtClean="0"/>
              <a:pPr>
                <a:spcBef>
                  <a:spcPct val="0"/>
                </a:spcBef>
                <a:buClrTx/>
                <a:buSzTx/>
                <a:buFontTx/>
                <a:buNone/>
              </a:pPr>
              <a:t>73</a:t>
            </a:fld>
            <a:endParaRPr lang="en-US" altLang="en-US" sz="1400"/>
          </a:p>
        </p:txBody>
      </p:sp>
      <p:sp>
        <p:nvSpPr>
          <p:cNvPr id="64514" name="Rectangle 2">
            <a:extLst>
              <a:ext uri="{FF2B5EF4-FFF2-40B4-BE49-F238E27FC236}">
                <a16:creationId xmlns:a16="http://schemas.microsoft.com/office/drawing/2014/main" id="{75CB33AC-5F1B-9D4B-A49D-577A0ABA648C}"/>
              </a:ext>
            </a:extLst>
          </p:cNvPr>
          <p:cNvSpPr>
            <a:spLocks noGrp="1" noChangeArrowheads="1"/>
          </p:cNvSpPr>
          <p:nvPr>
            <p:ph type="title"/>
          </p:nvPr>
        </p:nvSpPr>
        <p:spPr>
          <a:xfrm>
            <a:off x="685800" y="304800"/>
            <a:ext cx="7772400" cy="609600"/>
          </a:xfrm>
        </p:spPr>
        <p:txBody>
          <a:bodyPr>
            <a:normAutofit fontScale="90000"/>
          </a:bodyPr>
          <a:lstStyle/>
          <a:p>
            <a:r>
              <a:rPr lang="en-US" altLang="en-US"/>
              <a:t>Reading Data Using </a:t>
            </a:r>
            <a:r>
              <a:rPr lang="en-US" altLang="en-US" u="sng"/>
              <a:t>Scanner</a:t>
            </a:r>
            <a:r>
              <a:rPr lang="en-US" altLang="en-US"/>
              <a:t> </a:t>
            </a:r>
          </a:p>
        </p:txBody>
      </p:sp>
      <p:sp>
        <p:nvSpPr>
          <p:cNvPr id="64515" name="Rectangle 3">
            <a:extLst>
              <a:ext uri="{FF2B5EF4-FFF2-40B4-BE49-F238E27FC236}">
                <a16:creationId xmlns:a16="http://schemas.microsoft.com/office/drawing/2014/main" id="{3308D0AC-6F86-1746-A2F6-0B131C3D7828}"/>
              </a:ext>
            </a:extLst>
          </p:cNvPr>
          <p:cNvSpPr>
            <a:spLocks noChangeArrowheads="1"/>
          </p:cNvSpPr>
          <p:nvPr/>
        </p:nvSpPr>
        <p:spPr bwMode="auto">
          <a:xfrm>
            <a:off x="2857500" y="2628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4516" name="Rectangle 4">
            <a:extLst>
              <a:ext uri="{FF2B5EF4-FFF2-40B4-BE49-F238E27FC236}">
                <a16:creationId xmlns:a16="http://schemas.microsoft.com/office/drawing/2014/main" id="{8DCF62DF-20C3-644E-B5C9-32E40A27213A}"/>
              </a:ext>
            </a:extLst>
          </p:cNvPr>
          <p:cNvSpPr>
            <a:spLocks noChangeArrowheads="1"/>
          </p:cNvSpPr>
          <p:nvPr/>
        </p:nvSpPr>
        <p:spPr bwMode="auto">
          <a:xfrm>
            <a:off x="2714625"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4517" name="Rectangle 5">
            <a:extLst>
              <a:ext uri="{FF2B5EF4-FFF2-40B4-BE49-F238E27FC236}">
                <a16:creationId xmlns:a16="http://schemas.microsoft.com/office/drawing/2014/main" id="{AC7FBC64-E0C5-B042-845D-7BFFC5EAA8EC}"/>
              </a:ext>
            </a:extLst>
          </p:cNvPr>
          <p:cNvSpPr>
            <a:spLocks noChangeArrowheads="1"/>
          </p:cNvSpPr>
          <p:nvPr/>
        </p:nvSpPr>
        <p:spPr bwMode="auto">
          <a:xfrm>
            <a:off x="0" y="2274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4" name="Picture 3">
            <a:extLst>
              <a:ext uri="{FF2B5EF4-FFF2-40B4-BE49-F238E27FC236}">
                <a16:creationId xmlns:a16="http://schemas.microsoft.com/office/drawing/2014/main" id="{C6523746-C65A-C137-0636-6D2EE8AAD86F}"/>
              </a:ext>
            </a:extLst>
          </p:cNvPr>
          <p:cNvPicPr>
            <a:picLocks noChangeAspect="1"/>
          </p:cNvPicPr>
          <p:nvPr/>
        </p:nvPicPr>
        <p:blipFill rotWithShape="1">
          <a:blip r:embed="rId2"/>
          <a:srcRect l="29688" t="-407" r="30366" b="27562"/>
          <a:stretch/>
        </p:blipFill>
        <p:spPr>
          <a:xfrm>
            <a:off x="1630866" y="910088"/>
            <a:ext cx="5798634" cy="5947912"/>
          </a:xfrm>
          <a:prstGeom prst="rect">
            <a:avLst/>
          </a:prstGeom>
        </p:spPr>
      </p:pic>
    </p:spTree>
    <p:extLst>
      <p:ext uri="{BB962C8B-B14F-4D97-AF65-F5344CB8AC3E}">
        <p14:creationId xmlns:p14="http://schemas.microsoft.com/office/powerpoint/2010/main" val="2796669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4">
            <a:extLst>
              <a:ext uri="{FF2B5EF4-FFF2-40B4-BE49-F238E27FC236}">
                <a16:creationId xmlns:a16="http://schemas.microsoft.com/office/drawing/2014/main" id="{326B07E0-3D4D-254F-8D80-6EDEAC73155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39CD9FAE-A04D-C340-8317-5C7F58545E2A}" type="slidenum">
              <a:rPr lang="en-US" altLang="en-US" sz="1400" smtClean="0"/>
              <a:pPr>
                <a:spcBef>
                  <a:spcPct val="0"/>
                </a:spcBef>
                <a:buClrTx/>
                <a:buSzTx/>
                <a:buFontTx/>
                <a:buNone/>
              </a:pPr>
              <a:t>74</a:t>
            </a:fld>
            <a:endParaRPr lang="en-US" altLang="en-US" sz="1400"/>
          </a:p>
        </p:txBody>
      </p:sp>
      <p:sp>
        <p:nvSpPr>
          <p:cNvPr id="64514" name="Rectangle 2">
            <a:extLst>
              <a:ext uri="{FF2B5EF4-FFF2-40B4-BE49-F238E27FC236}">
                <a16:creationId xmlns:a16="http://schemas.microsoft.com/office/drawing/2014/main" id="{75CB33AC-5F1B-9D4B-A49D-577A0ABA648C}"/>
              </a:ext>
            </a:extLst>
          </p:cNvPr>
          <p:cNvSpPr>
            <a:spLocks noGrp="1" noChangeArrowheads="1"/>
          </p:cNvSpPr>
          <p:nvPr>
            <p:ph type="title"/>
          </p:nvPr>
        </p:nvSpPr>
        <p:spPr>
          <a:xfrm>
            <a:off x="685800" y="304800"/>
            <a:ext cx="7772400" cy="609600"/>
          </a:xfrm>
        </p:spPr>
        <p:txBody>
          <a:bodyPr>
            <a:normAutofit fontScale="90000"/>
          </a:bodyPr>
          <a:lstStyle/>
          <a:p>
            <a:r>
              <a:rPr lang="en-US" altLang="en-US"/>
              <a:t>Reading Data Using </a:t>
            </a:r>
            <a:r>
              <a:rPr lang="en-US" altLang="en-US" u="sng"/>
              <a:t>Scanner</a:t>
            </a:r>
            <a:r>
              <a:rPr lang="en-US" altLang="en-US"/>
              <a:t> </a:t>
            </a:r>
          </a:p>
        </p:txBody>
      </p:sp>
      <p:sp>
        <p:nvSpPr>
          <p:cNvPr id="64515" name="Rectangle 3">
            <a:extLst>
              <a:ext uri="{FF2B5EF4-FFF2-40B4-BE49-F238E27FC236}">
                <a16:creationId xmlns:a16="http://schemas.microsoft.com/office/drawing/2014/main" id="{3308D0AC-6F86-1746-A2F6-0B131C3D7828}"/>
              </a:ext>
            </a:extLst>
          </p:cNvPr>
          <p:cNvSpPr>
            <a:spLocks noChangeArrowheads="1"/>
          </p:cNvSpPr>
          <p:nvPr/>
        </p:nvSpPr>
        <p:spPr bwMode="auto">
          <a:xfrm>
            <a:off x="2857500" y="2628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4516" name="Rectangle 4">
            <a:extLst>
              <a:ext uri="{FF2B5EF4-FFF2-40B4-BE49-F238E27FC236}">
                <a16:creationId xmlns:a16="http://schemas.microsoft.com/office/drawing/2014/main" id="{8DCF62DF-20C3-644E-B5C9-32E40A27213A}"/>
              </a:ext>
            </a:extLst>
          </p:cNvPr>
          <p:cNvSpPr>
            <a:spLocks noChangeArrowheads="1"/>
          </p:cNvSpPr>
          <p:nvPr/>
        </p:nvSpPr>
        <p:spPr bwMode="auto">
          <a:xfrm>
            <a:off x="2714625"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4517" name="Rectangle 5">
            <a:extLst>
              <a:ext uri="{FF2B5EF4-FFF2-40B4-BE49-F238E27FC236}">
                <a16:creationId xmlns:a16="http://schemas.microsoft.com/office/drawing/2014/main" id="{AC7FBC64-E0C5-B042-845D-7BFFC5EAA8EC}"/>
              </a:ext>
            </a:extLst>
          </p:cNvPr>
          <p:cNvSpPr>
            <a:spLocks noChangeArrowheads="1"/>
          </p:cNvSpPr>
          <p:nvPr/>
        </p:nvSpPr>
        <p:spPr bwMode="auto">
          <a:xfrm>
            <a:off x="0" y="2274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6" name="Picture 5">
            <a:extLst>
              <a:ext uri="{FF2B5EF4-FFF2-40B4-BE49-F238E27FC236}">
                <a16:creationId xmlns:a16="http://schemas.microsoft.com/office/drawing/2014/main" id="{D3290160-382E-22EC-547C-861D52598D60}"/>
              </a:ext>
            </a:extLst>
          </p:cNvPr>
          <p:cNvPicPr>
            <a:picLocks noChangeAspect="1"/>
          </p:cNvPicPr>
          <p:nvPr/>
        </p:nvPicPr>
        <p:blipFill rotWithShape="1">
          <a:blip r:embed="rId2"/>
          <a:srcRect l="24513" t="33333" r="22317" b="33333"/>
          <a:stretch/>
        </p:blipFill>
        <p:spPr>
          <a:xfrm>
            <a:off x="324278" y="1895704"/>
            <a:ext cx="8696166" cy="3066588"/>
          </a:xfrm>
          <a:prstGeom prst="rect">
            <a:avLst/>
          </a:prstGeom>
        </p:spPr>
      </p:pic>
    </p:spTree>
    <p:extLst>
      <p:ext uri="{BB962C8B-B14F-4D97-AF65-F5344CB8AC3E}">
        <p14:creationId xmlns:p14="http://schemas.microsoft.com/office/powerpoint/2010/main" val="5453220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4">
            <a:extLst>
              <a:ext uri="{FF2B5EF4-FFF2-40B4-BE49-F238E27FC236}">
                <a16:creationId xmlns:a16="http://schemas.microsoft.com/office/drawing/2014/main" id="{326B07E0-3D4D-254F-8D80-6EDEAC73155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39CD9FAE-A04D-C340-8317-5C7F58545E2A}" type="slidenum">
              <a:rPr lang="en-US" altLang="en-US" sz="1400" smtClean="0"/>
              <a:pPr>
                <a:spcBef>
                  <a:spcPct val="0"/>
                </a:spcBef>
                <a:buClrTx/>
                <a:buSzTx/>
                <a:buFontTx/>
                <a:buNone/>
              </a:pPr>
              <a:t>75</a:t>
            </a:fld>
            <a:endParaRPr lang="en-US" altLang="en-US" sz="1400"/>
          </a:p>
        </p:txBody>
      </p:sp>
      <p:sp>
        <p:nvSpPr>
          <p:cNvPr id="64514" name="Rectangle 2">
            <a:extLst>
              <a:ext uri="{FF2B5EF4-FFF2-40B4-BE49-F238E27FC236}">
                <a16:creationId xmlns:a16="http://schemas.microsoft.com/office/drawing/2014/main" id="{75CB33AC-5F1B-9D4B-A49D-577A0ABA648C}"/>
              </a:ext>
            </a:extLst>
          </p:cNvPr>
          <p:cNvSpPr>
            <a:spLocks noGrp="1" noChangeArrowheads="1"/>
          </p:cNvSpPr>
          <p:nvPr>
            <p:ph type="title"/>
          </p:nvPr>
        </p:nvSpPr>
        <p:spPr>
          <a:xfrm>
            <a:off x="685800" y="304800"/>
            <a:ext cx="7772400" cy="609600"/>
          </a:xfrm>
        </p:spPr>
        <p:txBody>
          <a:bodyPr>
            <a:normAutofit fontScale="90000"/>
          </a:bodyPr>
          <a:lstStyle/>
          <a:p>
            <a:r>
              <a:rPr lang="en-US" altLang="en-US"/>
              <a:t>Reading Data Using </a:t>
            </a:r>
            <a:r>
              <a:rPr lang="en-US" altLang="en-US" u="sng"/>
              <a:t>Scanner</a:t>
            </a:r>
            <a:r>
              <a:rPr lang="en-US" altLang="en-US"/>
              <a:t> </a:t>
            </a:r>
          </a:p>
        </p:txBody>
      </p:sp>
      <p:sp>
        <p:nvSpPr>
          <p:cNvPr id="64515" name="Rectangle 3">
            <a:extLst>
              <a:ext uri="{FF2B5EF4-FFF2-40B4-BE49-F238E27FC236}">
                <a16:creationId xmlns:a16="http://schemas.microsoft.com/office/drawing/2014/main" id="{3308D0AC-6F86-1746-A2F6-0B131C3D7828}"/>
              </a:ext>
            </a:extLst>
          </p:cNvPr>
          <p:cNvSpPr>
            <a:spLocks noChangeArrowheads="1"/>
          </p:cNvSpPr>
          <p:nvPr/>
        </p:nvSpPr>
        <p:spPr bwMode="auto">
          <a:xfrm>
            <a:off x="2857500" y="2628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4516" name="Rectangle 4">
            <a:extLst>
              <a:ext uri="{FF2B5EF4-FFF2-40B4-BE49-F238E27FC236}">
                <a16:creationId xmlns:a16="http://schemas.microsoft.com/office/drawing/2014/main" id="{8DCF62DF-20C3-644E-B5C9-32E40A27213A}"/>
              </a:ext>
            </a:extLst>
          </p:cNvPr>
          <p:cNvSpPr>
            <a:spLocks noChangeArrowheads="1"/>
          </p:cNvSpPr>
          <p:nvPr/>
        </p:nvSpPr>
        <p:spPr bwMode="auto">
          <a:xfrm>
            <a:off x="2714625"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4517" name="Rectangle 5">
            <a:extLst>
              <a:ext uri="{FF2B5EF4-FFF2-40B4-BE49-F238E27FC236}">
                <a16:creationId xmlns:a16="http://schemas.microsoft.com/office/drawing/2014/main" id="{AC7FBC64-E0C5-B042-845D-7BFFC5EAA8EC}"/>
              </a:ext>
            </a:extLst>
          </p:cNvPr>
          <p:cNvSpPr>
            <a:spLocks noChangeArrowheads="1"/>
          </p:cNvSpPr>
          <p:nvPr/>
        </p:nvSpPr>
        <p:spPr bwMode="auto">
          <a:xfrm>
            <a:off x="0" y="2274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4" name="Picture 3">
            <a:extLst>
              <a:ext uri="{FF2B5EF4-FFF2-40B4-BE49-F238E27FC236}">
                <a16:creationId xmlns:a16="http://schemas.microsoft.com/office/drawing/2014/main" id="{BF28A981-2892-8465-E397-6A62B2DA2176}"/>
              </a:ext>
            </a:extLst>
          </p:cNvPr>
          <p:cNvPicPr>
            <a:picLocks noChangeAspect="1"/>
          </p:cNvPicPr>
          <p:nvPr/>
        </p:nvPicPr>
        <p:blipFill rotWithShape="1">
          <a:blip r:embed="rId2"/>
          <a:srcRect r="31464" b="47290"/>
          <a:stretch/>
        </p:blipFill>
        <p:spPr>
          <a:xfrm>
            <a:off x="390292" y="1619965"/>
            <a:ext cx="8363416" cy="3618070"/>
          </a:xfrm>
          <a:prstGeom prst="rect">
            <a:avLst/>
          </a:prstGeom>
        </p:spPr>
      </p:pic>
    </p:spTree>
    <p:extLst>
      <p:ext uri="{BB962C8B-B14F-4D97-AF65-F5344CB8AC3E}">
        <p14:creationId xmlns:p14="http://schemas.microsoft.com/office/powerpoint/2010/main" val="35718605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4">
            <a:extLst>
              <a:ext uri="{FF2B5EF4-FFF2-40B4-BE49-F238E27FC236}">
                <a16:creationId xmlns:a16="http://schemas.microsoft.com/office/drawing/2014/main" id="{326B07E0-3D4D-254F-8D80-6EDEAC73155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39CD9FAE-A04D-C340-8317-5C7F58545E2A}" type="slidenum">
              <a:rPr lang="en-US" altLang="en-US" sz="1400" smtClean="0"/>
              <a:pPr>
                <a:spcBef>
                  <a:spcPct val="0"/>
                </a:spcBef>
                <a:buClrTx/>
                <a:buSzTx/>
                <a:buFontTx/>
                <a:buNone/>
              </a:pPr>
              <a:t>76</a:t>
            </a:fld>
            <a:endParaRPr lang="en-US" altLang="en-US" sz="1400"/>
          </a:p>
        </p:txBody>
      </p:sp>
      <p:sp>
        <p:nvSpPr>
          <p:cNvPr id="64514" name="Rectangle 2">
            <a:extLst>
              <a:ext uri="{FF2B5EF4-FFF2-40B4-BE49-F238E27FC236}">
                <a16:creationId xmlns:a16="http://schemas.microsoft.com/office/drawing/2014/main" id="{75CB33AC-5F1B-9D4B-A49D-577A0ABA648C}"/>
              </a:ext>
            </a:extLst>
          </p:cNvPr>
          <p:cNvSpPr>
            <a:spLocks noGrp="1" noChangeArrowheads="1"/>
          </p:cNvSpPr>
          <p:nvPr>
            <p:ph type="title"/>
          </p:nvPr>
        </p:nvSpPr>
        <p:spPr>
          <a:xfrm>
            <a:off x="685800" y="304800"/>
            <a:ext cx="7772400" cy="609600"/>
          </a:xfrm>
        </p:spPr>
        <p:txBody>
          <a:bodyPr>
            <a:normAutofit fontScale="90000"/>
          </a:bodyPr>
          <a:lstStyle/>
          <a:p>
            <a:r>
              <a:rPr lang="en-US" altLang="en-US"/>
              <a:t>Reading Data Using </a:t>
            </a:r>
            <a:r>
              <a:rPr lang="en-US" altLang="en-US" u="sng"/>
              <a:t>Scanner</a:t>
            </a:r>
            <a:r>
              <a:rPr lang="en-US" altLang="en-US"/>
              <a:t> </a:t>
            </a:r>
          </a:p>
        </p:txBody>
      </p:sp>
      <p:sp>
        <p:nvSpPr>
          <p:cNvPr id="64515" name="Rectangle 3">
            <a:extLst>
              <a:ext uri="{FF2B5EF4-FFF2-40B4-BE49-F238E27FC236}">
                <a16:creationId xmlns:a16="http://schemas.microsoft.com/office/drawing/2014/main" id="{3308D0AC-6F86-1746-A2F6-0B131C3D7828}"/>
              </a:ext>
            </a:extLst>
          </p:cNvPr>
          <p:cNvSpPr>
            <a:spLocks noChangeArrowheads="1"/>
          </p:cNvSpPr>
          <p:nvPr/>
        </p:nvSpPr>
        <p:spPr bwMode="auto">
          <a:xfrm>
            <a:off x="2857500" y="2628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4516" name="Rectangle 4">
            <a:extLst>
              <a:ext uri="{FF2B5EF4-FFF2-40B4-BE49-F238E27FC236}">
                <a16:creationId xmlns:a16="http://schemas.microsoft.com/office/drawing/2014/main" id="{8DCF62DF-20C3-644E-B5C9-32E40A27213A}"/>
              </a:ext>
            </a:extLst>
          </p:cNvPr>
          <p:cNvSpPr>
            <a:spLocks noChangeArrowheads="1"/>
          </p:cNvSpPr>
          <p:nvPr/>
        </p:nvSpPr>
        <p:spPr bwMode="auto">
          <a:xfrm>
            <a:off x="2714625"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4517" name="Rectangle 5">
            <a:extLst>
              <a:ext uri="{FF2B5EF4-FFF2-40B4-BE49-F238E27FC236}">
                <a16:creationId xmlns:a16="http://schemas.microsoft.com/office/drawing/2014/main" id="{AC7FBC64-E0C5-B042-845D-7BFFC5EAA8EC}"/>
              </a:ext>
            </a:extLst>
          </p:cNvPr>
          <p:cNvSpPr>
            <a:spLocks noChangeArrowheads="1"/>
          </p:cNvSpPr>
          <p:nvPr/>
        </p:nvSpPr>
        <p:spPr bwMode="auto">
          <a:xfrm>
            <a:off x="0" y="2274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3" name="Picture 2">
            <a:extLst>
              <a:ext uri="{FF2B5EF4-FFF2-40B4-BE49-F238E27FC236}">
                <a16:creationId xmlns:a16="http://schemas.microsoft.com/office/drawing/2014/main" id="{35509E0D-293E-B655-5DB1-3B378148AFAA}"/>
              </a:ext>
            </a:extLst>
          </p:cNvPr>
          <p:cNvPicPr>
            <a:picLocks noChangeAspect="1"/>
          </p:cNvPicPr>
          <p:nvPr/>
        </p:nvPicPr>
        <p:blipFill rotWithShape="1">
          <a:blip r:embed="rId2"/>
          <a:srcRect b="25176"/>
          <a:stretch/>
        </p:blipFill>
        <p:spPr>
          <a:xfrm>
            <a:off x="0" y="1504718"/>
            <a:ext cx="9144000" cy="3848563"/>
          </a:xfrm>
          <a:prstGeom prst="rect">
            <a:avLst/>
          </a:prstGeom>
        </p:spPr>
      </p:pic>
    </p:spTree>
    <p:extLst>
      <p:ext uri="{BB962C8B-B14F-4D97-AF65-F5344CB8AC3E}">
        <p14:creationId xmlns:p14="http://schemas.microsoft.com/office/powerpoint/2010/main" val="5056642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4">
            <a:extLst>
              <a:ext uri="{FF2B5EF4-FFF2-40B4-BE49-F238E27FC236}">
                <a16:creationId xmlns:a16="http://schemas.microsoft.com/office/drawing/2014/main" id="{326B07E0-3D4D-254F-8D80-6EDEAC73155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39CD9FAE-A04D-C340-8317-5C7F58545E2A}" type="slidenum">
              <a:rPr lang="en-US" altLang="en-US" sz="1400" smtClean="0"/>
              <a:pPr>
                <a:spcBef>
                  <a:spcPct val="0"/>
                </a:spcBef>
                <a:buClrTx/>
                <a:buSzTx/>
                <a:buFontTx/>
                <a:buNone/>
              </a:pPr>
              <a:t>77</a:t>
            </a:fld>
            <a:endParaRPr lang="en-US" altLang="en-US" sz="1400"/>
          </a:p>
        </p:txBody>
      </p:sp>
      <p:sp>
        <p:nvSpPr>
          <p:cNvPr id="64514" name="Rectangle 2">
            <a:extLst>
              <a:ext uri="{FF2B5EF4-FFF2-40B4-BE49-F238E27FC236}">
                <a16:creationId xmlns:a16="http://schemas.microsoft.com/office/drawing/2014/main" id="{75CB33AC-5F1B-9D4B-A49D-577A0ABA648C}"/>
              </a:ext>
            </a:extLst>
          </p:cNvPr>
          <p:cNvSpPr>
            <a:spLocks noGrp="1" noChangeArrowheads="1"/>
          </p:cNvSpPr>
          <p:nvPr>
            <p:ph type="title"/>
          </p:nvPr>
        </p:nvSpPr>
        <p:spPr>
          <a:xfrm>
            <a:off x="0" y="15925"/>
            <a:ext cx="9144000" cy="609600"/>
          </a:xfrm>
          <a:solidFill>
            <a:schemeClr val="bg1"/>
          </a:solidFill>
          <a:ln>
            <a:solidFill>
              <a:srgbClr val="F2120C"/>
            </a:solidFill>
          </a:ln>
        </p:spPr>
        <p:txBody>
          <a:bodyPr>
            <a:noAutofit/>
          </a:bodyPr>
          <a:lstStyle/>
          <a:p>
            <a:r>
              <a:rPr lang="en-US" altLang="en-US" sz="2200" dirty="0"/>
              <a:t>Provide a Power Point Explanation of Each Part and Send it to </a:t>
            </a:r>
            <a:r>
              <a:rPr lang="en-US" altLang="en-US" sz="2200" dirty="0">
                <a:hlinkClick r:id="rId2"/>
              </a:rPr>
              <a:t>FaKeivanian@acu.edu.au</a:t>
            </a:r>
            <a:r>
              <a:rPr lang="en-US" altLang="en-US" sz="2200" dirty="0"/>
              <a:t> Calibri Font Size 28</a:t>
            </a:r>
          </a:p>
        </p:txBody>
      </p:sp>
      <p:sp>
        <p:nvSpPr>
          <p:cNvPr id="64515" name="Rectangle 3">
            <a:extLst>
              <a:ext uri="{FF2B5EF4-FFF2-40B4-BE49-F238E27FC236}">
                <a16:creationId xmlns:a16="http://schemas.microsoft.com/office/drawing/2014/main" id="{3308D0AC-6F86-1746-A2F6-0B131C3D7828}"/>
              </a:ext>
            </a:extLst>
          </p:cNvPr>
          <p:cNvSpPr>
            <a:spLocks noChangeArrowheads="1"/>
          </p:cNvSpPr>
          <p:nvPr/>
        </p:nvSpPr>
        <p:spPr bwMode="auto">
          <a:xfrm>
            <a:off x="2857500" y="2628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4516" name="Rectangle 4">
            <a:extLst>
              <a:ext uri="{FF2B5EF4-FFF2-40B4-BE49-F238E27FC236}">
                <a16:creationId xmlns:a16="http://schemas.microsoft.com/office/drawing/2014/main" id="{8DCF62DF-20C3-644E-B5C9-32E40A27213A}"/>
              </a:ext>
            </a:extLst>
          </p:cNvPr>
          <p:cNvSpPr>
            <a:spLocks noChangeArrowheads="1"/>
          </p:cNvSpPr>
          <p:nvPr/>
        </p:nvSpPr>
        <p:spPr bwMode="auto">
          <a:xfrm>
            <a:off x="2714625"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4517" name="Rectangle 5">
            <a:extLst>
              <a:ext uri="{FF2B5EF4-FFF2-40B4-BE49-F238E27FC236}">
                <a16:creationId xmlns:a16="http://schemas.microsoft.com/office/drawing/2014/main" id="{AC7FBC64-E0C5-B042-845D-7BFFC5EAA8EC}"/>
              </a:ext>
            </a:extLst>
          </p:cNvPr>
          <p:cNvSpPr>
            <a:spLocks noChangeArrowheads="1"/>
          </p:cNvSpPr>
          <p:nvPr/>
        </p:nvSpPr>
        <p:spPr bwMode="auto">
          <a:xfrm>
            <a:off x="0" y="2274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 name="TextBox 2">
            <a:extLst>
              <a:ext uri="{FF2B5EF4-FFF2-40B4-BE49-F238E27FC236}">
                <a16:creationId xmlns:a16="http://schemas.microsoft.com/office/drawing/2014/main" id="{18910800-813E-9C12-A706-EAFA75BB8C2D}"/>
              </a:ext>
            </a:extLst>
          </p:cNvPr>
          <p:cNvSpPr txBox="1"/>
          <p:nvPr/>
        </p:nvSpPr>
        <p:spPr>
          <a:xfrm>
            <a:off x="0" y="625525"/>
            <a:ext cx="9144000" cy="6232475"/>
          </a:xfrm>
          <a:prstGeom prst="rect">
            <a:avLst/>
          </a:prstGeom>
          <a:solidFill>
            <a:schemeClr val="bg1"/>
          </a:solidFill>
          <a:ln>
            <a:solidFill>
              <a:srgbClr val="F2120C"/>
            </a:solidFill>
          </a:ln>
        </p:spPr>
        <p:txBody>
          <a:bodyPr wrap="square">
            <a:spAutoFit/>
          </a:bodyPr>
          <a:lstStyle/>
          <a:p>
            <a:pPr marL="0" marR="0">
              <a:spcBef>
                <a:spcPts val="0"/>
              </a:spcBef>
              <a:spcAft>
                <a:spcPts val="0"/>
              </a:spcAft>
            </a:pPr>
            <a:r>
              <a:rPr lang="en-US" sz="1900" b="1" dirty="0">
                <a:solidFill>
                  <a:srgbClr val="7F0055"/>
                </a:solidFill>
                <a:effectLst/>
                <a:highlight>
                  <a:srgbClr val="FFFFFF"/>
                </a:highlight>
                <a:latin typeface="Consolas" panose="020B0609020204030204" pitchFamily="49" charset="0"/>
              </a:rPr>
              <a:t>package</a:t>
            </a:r>
            <a:r>
              <a:rPr lang="en-US" sz="1900" dirty="0">
                <a:solidFill>
                  <a:srgbClr val="000000"/>
                </a:solidFill>
                <a:effectLst/>
                <a:highlight>
                  <a:srgbClr val="FFFFFF"/>
                </a:highlight>
                <a:latin typeface="Consolas" panose="020B0609020204030204" pitchFamily="49" charset="0"/>
              </a:rPr>
              <a:t> </a:t>
            </a:r>
            <a:r>
              <a:rPr lang="en-US" sz="1900" dirty="0" err="1">
                <a:solidFill>
                  <a:srgbClr val="000000"/>
                </a:solidFill>
                <a:effectLst/>
                <a:highlight>
                  <a:srgbClr val="FFFFFF"/>
                </a:highlight>
                <a:latin typeface="Consolas" panose="020B0609020204030204" pitchFamily="49" charset="0"/>
              </a:rPr>
              <a:t>readingandDisplayingDatafromaTextFileinJava</a:t>
            </a:r>
            <a:r>
              <a:rPr lang="en-US" sz="19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900" b="1" dirty="0">
                <a:solidFill>
                  <a:srgbClr val="7F0055"/>
                </a:solidFill>
                <a:effectLst/>
                <a:highlight>
                  <a:srgbClr val="FFFFFF"/>
                </a:highlight>
                <a:latin typeface="Consolas" panose="020B0609020204030204" pitchFamily="49" charset="0"/>
              </a:rPr>
              <a:t>import</a:t>
            </a:r>
            <a:r>
              <a:rPr lang="en-US" sz="1900" dirty="0">
                <a:solidFill>
                  <a:srgbClr val="000000"/>
                </a:solidFill>
                <a:effectLst/>
                <a:highlight>
                  <a:srgbClr val="FFFFFF"/>
                </a:highlight>
                <a:latin typeface="Consolas" panose="020B0609020204030204" pitchFamily="49" charset="0"/>
              </a:rPr>
              <a:t> </a:t>
            </a:r>
            <a:r>
              <a:rPr lang="en-US" sz="1900" dirty="0" err="1">
                <a:solidFill>
                  <a:srgbClr val="000000"/>
                </a:solidFill>
                <a:effectLst/>
                <a:highlight>
                  <a:srgbClr val="FFFFFF"/>
                </a:highlight>
                <a:latin typeface="Consolas" panose="020B0609020204030204" pitchFamily="49" charset="0"/>
              </a:rPr>
              <a:t>java.util.Scanner</a:t>
            </a:r>
            <a:r>
              <a:rPr lang="en-US" sz="19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900" b="1" dirty="0">
                <a:solidFill>
                  <a:srgbClr val="7F0055"/>
                </a:solidFill>
                <a:effectLst/>
                <a:highlight>
                  <a:srgbClr val="FFFFFF"/>
                </a:highlight>
                <a:latin typeface="Consolas" panose="020B0609020204030204" pitchFamily="49" charset="0"/>
              </a:rPr>
              <a:t>public</a:t>
            </a:r>
            <a:r>
              <a:rPr lang="en-US" sz="1900" dirty="0">
                <a:solidFill>
                  <a:srgbClr val="000000"/>
                </a:solidFill>
                <a:effectLst/>
                <a:highlight>
                  <a:srgbClr val="FFFFFF"/>
                </a:highlight>
                <a:latin typeface="Consolas" panose="020B0609020204030204" pitchFamily="49" charset="0"/>
              </a:rPr>
              <a:t> </a:t>
            </a:r>
            <a:r>
              <a:rPr lang="en-US" sz="1900" b="1" dirty="0">
                <a:solidFill>
                  <a:srgbClr val="7F0055"/>
                </a:solidFill>
                <a:effectLst/>
                <a:highlight>
                  <a:srgbClr val="FFFFFF"/>
                </a:highlight>
                <a:latin typeface="Consolas" panose="020B0609020204030204" pitchFamily="49" charset="0"/>
              </a:rPr>
              <a:t>class</a:t>
            </a:r>
            <a:r>
              <a:rPr lang="en-US" sz="1900" dirty="0">
                <a:solidFill>
                  <a:srgbClr val="000000"/>
                </a:solidFill>
                <a:effectLst/>
                <a:highlight>
                  <a:srgbClr val="FFFFFF"/>
                </a:highlight>
                <a:latin typeface="Consolas" panose="020B0609020204030204" pitchFamily="49" charset="0"/>
              </a:rPr>
              <a:t> </a:t>
            </a:r>
            <a:r>
              <a:rPr lang="en-US" sz="1900" dirty="0" err="1">
                <a:solidFill>
                  <a:srgbClr val="000000"/>
                </a:solidFill>
                <a:effectLst/>
                <a:highlight>
                  <a:srgbClr val="FFFFFF"/>
                </a:highlight>
                <a:latin typeface="Consolas" panose="020B0609020204030204" pitchFamily="49" charset="0"/>
              </a:rPr>
              <a:t>ReadingandDisplayingDatafromaTextFileinJava</a:t>
            </a:r>
            <a:r>
              <a:rPr lang="en-US" sz="19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900" b="1" dirty="0">
                <a:solidFill>
                  <a:srgbClr val="7F0055"/>
                </a:solidFill>
                <a:effectLst/>
                <a:highlight>
                  <a:srgbClr val="FFFFFF"/>
                </a:highlight>
                <a:latin typeface="Consolas" panose="020B0609020204030204" pitchFamily="49" charset="0"/>
              </a:rPr>
              <a:t>public</a:t>
            </a:r>
            <a:r>
              <a:rPr lang="en-US" sz="1900" dirty="0">
                <a:solidFill>
                  <a:srgbClr val="000000"/>
                </a:solidFill>
                <a:effectLst/>
                <a:highlight>
                  <a:srgbClr val="FFFFFF"/>
                </a:highlight>
                <a:latin typeface="Consolas" panose="020B0609020204030204" pitchFamily="49" charset="0"/>
              </a:rPr>
              <a:t> </a:t>
            </a:r>
            <a:r>
              <a:rPr lang="en-US" sz="1900" b="1" dirty="0">
                <a:solidFill>
                  <a:srgbClr val="7F0055"/>
                </a:solidFill>
                <a:effectLst/>
                <a:highlight>
                  <a:srgbClr val="FFFFFF"/>
                </a:highlight>
                <a:latin typeface="Consolas" panose="020B0609020204030204" pitchFamily="49" charset="0"/>
              </a:rPr>
              <a:t>static</a:t>
            </a:r>
            <a:r>
              <a:rPr lang="en-US" sz="1900" dirty="0">
                <a:solidFill>
                  <a:srgbClr val="000000"/>
                </a:solidFill>
                <a:effectLst/>
                <a:highlight>
                  <a:srgbClr val="FFFFFF"/>
                </a:highlight>
                <a:latin typeface="Consolas" panose="020B0609020204030204" pitchFamily="49" charset="0"/>
              </a:rPr>
              <a:t> </a:t>
            </a:r>
            <a:r>
              <a:rPr lang="en-US" sz="1900" b="1" dirty="0">
                <a:solidFill>
                  <a:srgbClr val="7F0055"/>
                </a:solidFill>
                <a:effectLst/>
                <a:highlight>
                  <a:srgbClr val="FFFFFF"/>
                </a:highlight>
                <a:latin typeface="Consolas" panose="020B0609020204030204" pitchFamily="49" charset="0"/>
              </a:rPr>
              <a:t>void</a:t>
            </a:r>
            <a:r>
              <a:rPr lang="en-US" sz="1900" dirty="0">
                <a:solidFill>
                  <a:srgbClr val="000000"/>
                </a:solidFill>
                <a:effectLst/>
                <a:highlight>
                  <a:srgbClr val="FFFFFF"/>
                </a:highlight>
                <a:latin typeface="Consolas" panose="020B0609020204030204" pitchFamily="49" charset="0"/>
              </a:rPr>
              <a:t> main(String[] </a:t>
            </a:r>
            <a:r>
              <a:rPr lang="en-US" sz="1900" dirty="0" err="1">
                <a:solidFill>
                  <a:srgbClr val="6A3E3E"/>
                </a:solidFill>
                <a:effectLst/>
                <a:highlight>
                  <a:srgbClr val="FFFFFF"/>
                </a:highlight>
                <a:latin typeface="Consolas" panose="020B0609020204030204" pitchFamily="49" charset="0"/>
              </a:rPr>
              <a:t>args</a:t>
            </a:r>
            <a:r>
              <a:rPr lang="en-US" sz="1900" dirty="0">
                <a:solidFill>
                  <a:srgbClr val="000000"/>
                </a:solidFill>
                <a:effectLst/>
                <a:highlight>
                  <a:srgbClr val="FFFFFF"/>
                </a:highlight>
                <a:latin typeface="Consolas" panose="020B0609020204030204" pitchFamily="49" charset="0"/>
              </a:rPr>
              <a:t>) </a:t>
            </a:r>
            <a:r>
              <a:rPr lang="en-US" sz="1900" b="1" dirty="0">
                <a:solidFill>
                  <a:srgbClr val="7F0055"/>
                </a:solidFill>
                <a:effectLst/>
                <a:highlight>
                  <a:srgbClr val="FFFFFF"/>
                </a:highlight>
                <a:latin typeface="Consolas" panose="020B0609020204030204" pitchFamily="49" charset="0"/>
              </a:rPr>
              <a:t>throws</a:t>
            </a:r>
            <a:r>
              <a:rPr lang="en-US" sz="1900" dirty="0">
                <a:solidFill>
                  <a:srgbClr val="000000"/>
                </a:solidFill>
                <a:effectLst/>
                <a:highlight>
                  <a:srgbClr val="FFFFFF"/>
                </a:highlight>
                <a:latin typeface="Consolas" panose="020B0609020204030204" pitchFamily="49" charset="0"/>
              </a:rPr>
              <a:t> Exception {</a:t>
            </a:r>
          </a:p>
          <a:p>
            <a:pPr marL="0" marR="0">
              <a:spcBef>
                <a:spcPts val="0"/>
              </a:spcBef>
              <a:spcAft>
                <a:spcPts val="0"/>
              </a:spcAft>
            </a:pPr>
            <a:r>
              <a:rPr lang="en-US" sz="1900" dirty="0">
                <a:solidFill>
                  <a:srgbClr val="3F7F5F"/>
                </a:solidFill>
                <a:effectLst/>
                <a:highlight>
                  <a:srgbClr val="FFFFFF"/>
                </a:highlight>
                <a:latin typeface="Consolas" panose="020B0609020204030204" pitchFamily="49" charset="0"/>
              </a:rPr>
              <a:t>// Create a File instance</a:t>
            </a:r>
            <a:endParaRPr lang="en-US" sz="19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900" dirty="0" err="1">
                <a:solidFill>
                  <a:srgbClr val="000000"/>
                </a:solidFill>
                <a:effectLst/>
                <a:highlight>
                  <a:srgbClr val="FFFFFF"/>
                </a:highlight>
                <a:latin typeface="Consolas" panose="020B0609020204030204" pitchFamily="49" charset="0"/>
              </a:rPr>
              <a:t>java.io.File</a:t>
            </a:r>
            <a:r>
              <a:rPr lang="en-US" sz="1900" dirty="0">
                <a:solidFill>
                  <a:srgbClr val="000000"/>
                </a:solidFill>
                <a:effectLst/>
                <a:highlight>
                  <a:srgbClr val="FFFFFF"/>
                </a:highlight>
                <a:latin typeface="Consolas" panose="020B0609020204030204" pitchFamily="49" charset="0"/>
              </a:rPr>
              <a:t> </a:t>
            </a:r>
            <a:r>
              <a:rPr lang="en-US" sz="1900" dirty="0">
                <a:solidFill>
                  <a:srgbClr val="6A3E3E"/>
                </a:solidFill>
                <a:effectLst/>
                <a:highlight>
                  <a:srgbClr val="FFFFFF"/>
                </a:highlight>
                <a:latin typeface="Consolas" panose="020B0609020204030204" pitchFamily="49" charset="0"/>
              </a:rPr>
              <a:t>file</a:t>
            </a:r>
            <a:r>
              <a:rPr lang="en-US" sz="1900" dirty="0">
                <a:solidFill>
                  <a:srgbClr val="000000"/>
                </a:solidFill>
                <a:effectLst/>
                <a:highlight>
                  <a:srgbClr val="FFFFFF"/>
                </a:highlight>
                <a:latin typeface="Consolas" panose="020B0609020204030204" pitchFamily="49" charset="0"/>
              </a:rPr>
              <a:t> = </a:t>
            </a:r>
            <a:r>
              <a:rPr lang="en-US" sz="1900" b="1" dirty="0">
                <a:solidFill>
                  <a:srgbClr val="7F0055"/>
                </a:solidFill>
                <a:effectLst/>
                <a:highlight>
                  <a:srgbClr val="FFFFFF"/>
                </a:highlight>
                <a:latin typeface="Consolas" panose="020B0609020204030204" pitchFamily="49" charset="0"/>
              </a:rPr>
              <a:t>new</a:t>
            </a:r>
            <a:r>
              <a:rPr lang="en-US" sz="1900" dirty="0">
                <a:solidFill>
                  <a:srgbClr val="000000"/>
                </a:solidFill>
                <a:effectLst/>
                <a:highlight>
                  <a:srgbClr val="FFFFFF"/>
                </a:highlight>
                <a:latin typeface="Consolas" panose="020B0609020204030204" pitchFamily="49" charset="0"/>
              </a:rPr>
              <a:t> </a:t>
            </a:r>
            <a:r>
              <a:rPr lang="en-US" sz="1900" dirty="0" err="1">
                <a:solidFill>
                  <a:srgbClr val="000000"/>
                </a:solidFill>
                <a:effectLst/>
                <a:highlight>
                  <a:srgbClr val="FFFFFF"/>
                </a:highlight>
                <a:latin typeface="Consolas" panose="020B0609020204030204" pitchFamily="49" charset="0"/>
              </a:rPr>
              <a:t>java.io.File</a:t>
            </a:r>
            <a:r>
              <a:rPr lang="en-US" sz="1900" dirty="0">
                <a:solidFill>
                  <a:srgbClr val="000000"/>
                </a:solidFill>
                <a:effectLst/>
                <a:highlight>
                  <a:srgbClr val="FFFFFF"/>
                </a:highlight>
                <a:latin typeface="Consolas" panose="020B0609020204030204" pitchFamily="49" charset="0"/>
              </a:rPr>
              <a:t>(</a:t>
            </a:r>
            <a:r>
              <a:rPr lang="en-US" sz="1900" dirty="0">
                <a:solidFill>
                  <a:srgbClr val="2A00FF"/>
                </a:solidFill>
                <a:effectLst/>
                <a:highlight>
                  <a:srgbClr val="FFFFFF"/>
                </a:highlight>
                <a:latin typeface="Consolas" panose="020B0609020204030204" pitchFamily="49" charset="0"/>
              </a:rPr>
              <a:t>"scores.txt"</a:t>
            </a:r>
            <a:r>
              <a:rPr lang="en-US" sz="19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900" dirty="0">
                <a:solidFill>
                  <a:srgbClr val="3F7F5F"/>
                </a:solidFill>
                <a:effectLst/>
                <a:highlight>
                  <a:srgbClr val="FFFFFF"/>
                </a:highlight>
                <a:latin typeface="Consolas" panose="020B0609020204030204" pitchFamily="49" charset="0"/>
              </a:rPr>
              <a:t>// Create a Scanner for the file</a:t>
            </a:r>
            <a:endParaRPr lang="en-US" sz="19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900" dirty="0">
                <a:solidFill>
                  <a:srgbClr val="000000"/>
                </a:solidFill>
                <a:effectLst/>
                <a:highlight>
                  <a:srgbClr val="FFFFFF"/>
                </a:highlight>
                <a:latin typeface="Consolas" panose="020B0609020204030204" pitchFamily="49" charset="0"/>
              </a:rPr>
              <a:t>Scanner </a:t>
            </a:r>
            <a:r>
              <a:rPr lang="en-US" sz="1900" dirty="0">
                <a:solidFill>
                  <a:srgbClr val="6A3E3E"/>
                </a:solidFill>
                <a:effectLst/>
                <a:highlight>
                  <a:srgbClr val="FFFFFF"/>
                </a:highlight>
                <a:latin typeface="Consolas" panose="020B0609020204030204" pitchFamily="49" charset="0"/>
              </a:rPr>
              <a:t>input</a:t>
            </a:r>
            <a:r>
              <a:rPr lang="en-US" sz="1900" dirty="0">
                <a:solidFill>
                  <a:srgbClr val="000000"/>
                </a:solidFill>
                <a:effectLst/>
                <a:highlight>
                  <a:srgbClr val="FFFFFF"/>
                </a:highlight>
                <a:latin typeface="Consolas" panose="020B0609020204030204" pitchFamily="49" charset="0"/>
              </a:rPr>
              <a:t> = </a:t>
            </a:r>
            <a:r>
              <a:rPr lang="en-US" sz="1900" b="1" dirty="0">
                <a:solidFill>
                  <a:srgbClr val="7F0055"/>
                </a:solidFill>
                <a:effectLst/>
                <a:highlight>
                  <a:srgbClr val="FFFFFF"/>
                </a:highlight>
                <a:latin typeface="Consolas" panose="020B0609020204030204" pitchFamily="49" charset="0"/>
              </a:rPr>
              <a:t>new</a:t>
            </a:r>
            <a:r>
              <a:rPr lang="en-US" sz="1900" dirty="0">
                <a:solidFill>
                  <a:srgbClr val="000000"/>
                </a:solidFill>
                <a:effectLst/>
                <a:highlight>
                  <a:srgbClr val="FFFFFF"/>
                </a:highlight>
                <a:latin typeface="Consolas" panose="020B0609020204030204" pitchFamily="49" charset="0"/>
              </a:rPr>
              <a:t> Scanner(</a:t>
            </a:r>
            <a:r>
              <a:rPr lang="en-US" sz="1900" dirty="0">
                <a:solidFill>
                  <a:srgbClr val="6A3E3E"/>
                </a:solidFill>
                <a:effectLst/>
                <a:highlight>
                  <a:srgbClr val="FFFFFF"/>
                </a:highlight>
                <a:latin typeface="Consolas" panose="020B0609020204030204" pitchFamily="49" charset="0"/>
              </a:rPr>
              <a:t>file</a:t>
            </a:r>
            <a:r>
              <a:rPr lang="en-US" sz="19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900" dirty="0">
                <a:solidFill>
                  <a:srgbClr val="3F7F5F"/>
                </a:solidFill>
                <a:effectLst/>
                <a:highlight>
                  <a:srgbClr val="FFFFFF"/>
                </a:highlight>
                <a:latin typeface="Consolas" panose="020B0609020204030204" pitchFamily="49" charset="0"/>
              </a:rPr>
              <a:t>// Read data from a file</a:t>
            </a:r>
            <a:endParaRPr lang="en-US" sz="19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900" b="1" dirty="0">
                <a:solidFill>
                  <a:srgbClr val="7F0055"/>
                </a:solidFill>
                <a:effectLst/>
                <a:highlight>
                  <a:srgbClr val="FFFFFF"/>
                </a:highlight>
                <a:latin typeface="Consolas" panose="020B0609020204030204" pitchFamily="49" charset="0"/>
              </a:rPr>
              <a:t>while</a:t>
            </a:r>
            <a:r>
              <a:rPr lang="en-US" sz="1900" dirty="0">
                <a:solidFill>
                  <a:srgbClr val="000000"/>
                </a:solidFill>
                <a:effectLst/>
                <a:highlight>
                  <a:srgbClr val="FFFFFF"/>
                </a:highlight>
                <a:latin typeface="Consolas" panose="020B0609020204030204" pitchFamily="49" charset="0"/>
              </a:rPr>
              <a:t> (</a:t>
            </a:r>
            <a:r>
              <a:rPr lang="en-US" sz="1900" dirty="0" err="1">
                <a:solidFill>
                  <a:srgbClr val="6A3E3E"/>
                </a:solidFill>
                <a:effectLst/>
                <a:highlight>
                  <a:srgbClr val="FFFFFF"/>
                </a:highlight>
                <a:latin typeface="Consolas" panose="020B0609020204030204" pitchFamily="49" charset="0"/>
              </a:rPr>
              <a:t>input</a:t>
            </a:r>
            <a:r>
              <a:rPr lang="en-US" sz="1900" dirty="0" err="1">
                <a:solidFill>
                  <a:srgbClr val="000000"/>
                </a:solidFill>
                <a:effectLst/>
                <a:highlight>
                  <a:srgbClr val="FFFFFF"/>
                </a:highlight>
                <a:latin typeface="Consolas" panose="020B0609020204030204" pitchFamily="49" charset="0"/>
              </a:rPr>
              <a:t>.hasNext</a:t>
            </a:r>
            <a:r>
              <a:rPr lang="en-US" sz="19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900" dirty="0">
                <a:solidFill>
                  <a:srgbClr val="000000"/>
                </a:solidFill>
                <a:effectLst/>
                <a:highlight>
                  <a:srgbClr val="FFFFFF"/>
                </a:highlight>
                <a:latin typeface="Consolas" panose="020B0609020204030204" pitchFamily="49" charset="0"/>
              </a:rPr>
              <a:t>String </a:t>
            </a:r>
            <a:r>
              <a:rPr lang="en-US" sz="1900" dirty="0" err="1">
                <a:solidFill>
                  <a:srgbClr val="6A3E3E"/>
                </a:solidFill>
                <a:effectLst/>
                <a:highlight>
                  <a:srgbClr val="FFFFFF"/>
                </a:highlight>
                <a:latin typeface="Consolas" panose="020B0609020204030204" pitchFamily="49" charset="0"/>
              </a:rPr>
              <a:t>firstName</a:t>
            </a:r>
            <a:r>
              <a:rPr lang="en-US" sz="1900" dirty="0">
                <a:solidFill>
                  <a:srgbClr val="000000"/>
                </a:solidFill>
                <a:effectLst/>
                <a:highlight>
                  <a:srgbClr val="FFFFFF"/>
                </a:highlight>
                <a:latin typeface="Consolas" panose="020B0609020204030204" pitchFamily="49" charset="0"/>
              </a:rPr>
              <a:t> = </a:t>
            </a:r>
            <a:r>
              <a:rPr lang="en-US" sz="1900" dirty="0" err="1">
                <a:solidFill>
                  <a:srgbClr val="6A3E3E"/>
                </a:solidFill>
                <a:effectLst/>
                <a:highlight>
                  <a:srgbClr val="FFFFFF"/>
                </a:highlight>
                <a:latin typeface="Consolas" panose="020B0609020204030204" pitchFamily="49" charset="0"/>
              </a:rPr>
              <a:t>input</a:t>
            </a:r>
            <a:r>
              <a:rPr lang="en-US" sz="1900" dirty="0" err="1">
                <a:solidFill>
                  <a:srgbClr val="000000"/>
                </a:solidFill>
                <a:effectLst/>
                <a:highlight>
                  <a:srgbClr val="FFFFFF"/>
                </a:highlight>
                <a:latin typeface="Consolas" panose="020B0609020204030204" pitchFamily="49" charset="0"/>
              </a:rPr>
              <a:t>.next</a:t>
            </a:r>
            <a:r>
              <a:rPr lang="en-US" sz="19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900" dirty="0">
                <a:solidFill>
                  <a:srgbClr val="000000"/>
                </a:solidFill>
                <a:effectLst/>
                <a:highlight>
                  <a:srgbClr val="FFFFFF"/>
                </a:highlight>
                <a:latin typeface="Consolas" panose="020B0609020204030204" pitchFamily="49" charset="0"/>
              </a:rPr>
              <a:t>String </a:t>
            </a:r>
            <a:r>
              <a:rPr lang="en-US" sz="1900" dirty="0">
                <a:solidFill>
                  <a:srgbClr val="6A3E3E"/>
                </a:solidFill>
                <a:effectLst/>
                <a:highlight>
                  <a:srgbClr val="FFFFFF"/>
                </a:highlight>
                <a:latin typeface="Consolas" panose="020B0609020204030204" pitchFamily="49" charset="0"/>
              </a:rPr>
              <a:t>mi</a:t>
            </a:r>
            <a:r>
              <a:rPr lang="en-US" sz="1900" dirty="0">
                <a:solidFill>
                  <a:srgbClr val="000000"/>
                </a:solidFill>
                <a:effectLst/>
                <a:highlight>
                  <a:srgbClr val="FFFFFF"/>
                </a:highlight>
                <a:latin typeface="Consolas" panose="020B0609020204030204" pitchFamily="49" charset="0"/>
              </a:rPr>
              <a:t> = </a:t>
            </a:r>
            <a:r>
              <a:rPr lang="en-US" sz="1900" dirty="0" err="1">
                <a:solidFill>
                  <a:srgbClr val="6A3E3E"/>
                </a:solidFill>
                <a:effectLst/>
                <a:highlight>
                  <a:srgbClr val="FFFFFF"/>
                </a:highlight>
                <a:latin typeface="Consolas" panose="020B0609020204030204" pitchFamily="49" charset="0"/>
              </a:rPr>
              <a:t>input</a:t>
            </a:r>
            <a:r>
              <a:rPr lang="en-US" sz="1900" dirty="0" err="1">
                <a:solidFill>
                  <a:srgbClr val="000000"/>
                </a:solidFill>
                <a:effectLst/>
                <a:highlight>
                  <a:srgbClr val="FFFFFF"/>
                </a:highlight>
                <a:latin typeface="Consolas" panose="020B0609020204030204" pitchFamily="49" charset="0"/>
              </a:rPr>
              <a:t>.next</a:t>
            </a:r>
            <a:r>
              <a:rPr lang="en-US" sz="19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900" dirty="0">
                <a:solidFill>
                  <a:srgbClr val="000000"/>
                </a:solidFill>
                <a:effectLst/>
                <a:highlight>
                  <a:srgbClr val="FFFFFF"/>
                </a:highlight>
                <a:latin typeface="Consolas" panose="020B0609020204030204" pitchFamily="49" charset="0"/>
              </a:rPr>
              <a:t>String </a:t>
            </a:r>
            <a:r>
              <a:rPr lang="en-US" sz="1900" dirty="0" err="1">
                <a:solidFill>
                  <a:srgbClr val="6A3E3E"/>
                </a:solidFill>
                <a:effectLst/>
                <a:highlight>
                  <a:srgbClr val="FFFFFF"/>
                </a:highlight>
                <a:latin typeface="Consolas" panose="020B0609020204030204" pitchFamily="49" charset="0"/>
              </a:rPr>
              <a:t>lastName</a:t>
            </a:r>
            <a:r>
              <a:rPr lang="en-US" sz="1900" dirty="0">
                <a:solidFill>
                  <a:srgbClr val="000000"/>
                </a:solidFill>
                <a:effectLst/>
                <a:highlight>
                  <a:srgbClr val="FFFFFF"/>
                </a:highlight>
                <a:latin typeface="Consolas" panose="020B0609020204030204" pitchFamily="49" charset="0"/>
              </a:rPr>
              <a:t> = </a:t>
            </a:r>
            <a:r>
              <a:rPr lang="en-US" sz="1900" dirty="0" err="1">
                <a:solidFill>
                  <a:srgbClr val="6A3E3E"/>
                </a:solidFill>
                <a:effectLst/>
                <a:highlight>
                  <a:srgbClr val="FFFFFF"/>
                </a:highlight>
                <a:latin typeface="Consolas" panose="020B0609020204030204" pitchFamily="49" charset="0"/>
              </a:rPr>
              <a:t>input</a:t>
            </a:r>
            <a:r>
              <a:rPr lang="en-US" sz="1900" dirty="0" err="1">
                <a:solidFill>
                  <a:srgbClr val="000000"/>
                </a:solidFill>
                <a:effectLst/>
                <a:highlight>
                  <a:srgbClr val="FFFFFF"/>
                </a:highlight>
                <a:latin typeface="Consolas" panose="020B0609020204030204" pitchFamily="49" charset="0"/>
              </a:rPr>
              <a:t>.next</a:t>
            </a:r>
            <a:r>
              <a:rPr lang="en-US" sz="19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900" b="1" dirty="0">
                <a:solidFill>
                  <a:srgbClr val="7F0055"/>
                </a:solidFill>
                <a:effectLst/>
                <a:highlight>
                  <a:srgbClr val="FFFFFF"/>
                </a:highlight>
                <a:latin typeface="Consolas" panose="020B0609020204030204" pitchFamily="49" charset="0"/>
              </a:rPr>
              <a:t>int</a:t>
            </a:r>
            <a:r>
              <a:rPr lang="en-US" sz="1900" dirty="0">
                <a:solidFill>
                  <a:srgbClr val="000000"/>
                </a:solidFill>
                <a:effectLst/>
                <a:highlight>
                  <a:srgbClr val="FFFFFF"/>
                </a:highlight>
                <a:latin typeface="Consolas" panose="020B0609020204030204" pitchFamily="49" charset="0"/>
              </a:rPr>
              <a:t> </a:t>
            </a:r>
            <a:r>
              <a:rPr lang="en-US" sz="1900" dirty="0">
                <a:solidFill>
                  <a:srgbClr val="6A3E3E"/>
                </a:solidFill>
                <a:effectLst/>
                <a:highlight>
                  <a:srgbClr val="FFFFFF"/>
                </a:highlight>
                <a:latin typeface="Consolas" panose="020B0609020204030204" pitchFamily="49" charset="0"/>
              </a:rPr>
              <a:t>score</a:t>
            </a:r>
            <a:r>
              <a:rPr lang="en-US" sz="1900" dirty="0">
                <a:solidFill>
                  <a:srgbClr val="000000"/>
                </a:solidFill>
                <a:effectLst/>
                <a:highlight>
                  <a:srgbClr val="FFFFFF"/>
                </a:highlight>
                <a:latin typeface="Consolas" panose="020B0609020204030204" pitchFamily="49" charset="0"/>
              </a:rPr>
              <a:t> = </a:t>
            </a:r>
            <a:r>
              <a:rPr lang="en-US" sz="1900" dirty="0" err="1">
                <a:solidFill>
                  <a:srgbClr val="6A3E3E"/>
                </a:solidFill>
                <a:effectLst/>
                <a:highlight>
                  <a:srgbClr val="FFFFFF"/>
                </a:highlight>
                <a:latin typeface="Consolas" panose="020B0609020204030204" pitchFamily="49" charset="0"/>
              </a:rPr>
              <a:t>input</a:t>
            </a:r>
            <a:r>
              <a:rPr lang="en-US" sz="1900" dirty="0" err="1">
                <a:solidFill>
                  <a:srgbClr val="000000"/>
                </a:solidFill>
                <a:effectLst/>
                <a:highlight>
                  <a:srgbClr val="FFFFFF"/>
                </a:highlight>
                <a:latin typeface="Consolas" panose="020B0609020204030204" pitchFamily="49" charset="0"/>
              </a:rPr>
              <a:t>.nextInt</a:t>
            </a:r>
            <a:r>
              <a:rPr lang="en-US" sz="19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900" dirty="0" err="1">
                <a:solidFill>
                  <a:srgbClr val="000000"/>
                </a:solidFill>
                <a:effectLst/>
                <a:highlight>
                  <a:srgbClr val="FFFFFF"/>
                </a:highlight>
                <a:latin typeface="Consolas" panose="020B0609020204030204" pitchFamily="49" charset="0"/>
              </a:rPr>
              <a:t>System.</a:t>
            </a:r>
            <a:r>
              <a:rPr lang="en-US" sz="1900" b="1" i="1" dirty="0" err="1">
                <a:solidFill>
                  <a:srgbClr val="0000C0"/>
                </a:solidFill>
                <a:effectLst/>
                <a:highlight>
                  <a:srgbClr val="FFFFFF"/>
                </a:highlight>
                <a:latin typeface="Consolas" panose="020B0609020204030204" pitchFamily="49" charset="0"/>
              </a:rPr>
              <a:t>out</a:t>
            </a:r>
            <a:r>
              <a:rPr lang="en-US" sz="1900" dirty="0" err="1">
                <a:solidFill>
                  <a:srgbClr val="000000"/>
                </a:solidFill>
                <a:effectLst/>
                <a:highlight>
                  <a:srgbClr val="FFFFFF"/>
                </a:highlight>
                <a:latin typeface="Consolas" panose="020B0609020204030204" pitchFamily="49" charset="0"/>
              </a:rPr>
              <a:t>.println</a:t>
            </a:r>
            <a:r>
              <a:rPr lang="en-US" sz="19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900" dirty="0" err="1">
                <a:solidFill>
                  <a:srgbClr val="6A3E3E"/>
                </a:solidFill>
                <a:effectLst/>
                <a:highlight>
                  <a:srgbClr val="FFFFFF"/>
                </a:highlight>
                <a:latin typeface="Consolas" panose="020B0609020204030204" pitchFamily="49" charset="0"/>
              </a:rPr>
              <a:t>firstName</a:t>
            </a:r>
            <a:r>
              <a:rPr lang="en-US" sz="1900" dirty="0">
                <a:solidFill>
                  <a:srgbClr val="000000"/>
                </a:solidFill>
                <a:effectLst/>
                <a:highlight>
                  <a:srgbClr val="FFFFFF"/>
                </a:highlight>
                <a:latin typeface="Consolas" panose="020B0609020204030204" pitchFamily="49" charset="0"/>
              </a:rPr>
              <a:t> + </a:t>
            </a:r>
            <a:r>
              <a:rPr lang="en-US" sz="1900" dirty="0">
                <a:solidFill>
                  <a:srgbClr val="2A00FF"/>
                </a:solidFill>
                <a:effectLst/>
                <a:highlight>
                  <a:srgbClr val="FFFFFF"/>
                </a:highlight>
                <a:latin typeface="Consolas" panose="020B0609020204030204" pitchFamily="49" charset="0"/>
              </a:rPr>
              <a:t>" "</a:t>
            </a:r>
            <a:r>
              <a:rPr lang="en-US" sz="1900" dirty="0">
                <a:solidFill>
                  <a:srgbClr val="000000"/>
                </a:solidFill>
                <a:effectLst/>
                <a:highlight>
                  <a:srgbClr val="FFFFFF"/>
                </a:highlight>
                <a:latin typeface="Consolas" panose="020B0609020204030204" pitchFamily="49" charset="0"/>
              </a:rPr>
              <a:t> + </a:t>
            </a:r>
            <a:r>
              <a:rPr lang="en-US" sz="1900" dirty="0">
                <a:solidFill>
                  <a:srgbClr val="6A3E3E"/>
                </a:solidFill>
                <a:effectLst/>
                <a:highlight>
                  <a:srgbClr val="FFFFFF"/>
                </a:highlight>
                <a:latin typeface="Consolas" panose="020B0609020204030204" pitchFamily="49" charset="0"/>
              </a:rPr>
              <a:t>mi</a:t>
            </a:r>
            <a:r>
              <a:rPr lang="en-US" sz="1900" dirty="0">
                <a:solidFill>
                  <a:srgbClr val="000000"/>
                </a:solidFill>
                <a:effectLst/>
                <a:highlight>
                  <a:srgbClr val="FFFFFF"/>
                </a:highlight>
                <a:latin typeface="Consolas" panose="020B0609020204030204" pitchFamily="49" charset="0"/>
              </a:rPr>
              <a:t> + </a:t>
            </a:r>
            <a:r>
              <a:rPr lang="en-US" sz="1900" dirty="0">
                <a:solidFill>
                  <a:srgbClr val="2A00FF"/>
                </a:solidFill>
                <a:effectLst/>
                <a:highlight>
                  <a:srgbClr val="FFFFFF"/>
                </a:highlight>
                <a:latin typeface="Consolas" panose="020B0609020204030204" pitchFamily="49" charset="0"/>
              </a:rPr>
              <a:t>" "</a:t>
            </a:r>
            <a:r>
              <a:rPr lang="en-US" sz="1900" dirty="0">
                <a:solidFill>
                  <a:srgbClr val="000000"/>
                </a:solidFill>
                <a:effectLst/>
                <a:highlight>
                  <a:srgbClr val="FFFFFF"/>
                </a:highlight>
                <a:latin typeface="Consolas" panose="020B0609020204030204" pitchFamily="49" charset="0"/>
              </a:rPr>
              <a:t> + </a:t>
            </a:r>
            <a:r>
              <a:rPr lang="en-US" sz="1900" dirty="0" err="1">
                <a:solidFill>
                  <a:srgbClr val="6A3E3E"/>
                </a:solidFill>
                <a:effectLst/>
                <a:highlight>
                  <a:srgbClr val="FFFFFF"/>
                </a:highlight>
                <a:latin typeface="Consolas" panose="020B0609020204030204" pitchFamily="49" charset="0"/>
              </a:rPr>
              <a:t>lastName</a:t>
            </a:r>
            <a:r>
              <a:rPr lang="en-US" sz="1900" dirty="0">
                <a:solidFill>
                  <a:srgbClr val="000000"/>
                </a:solidFill>
                <a:effectLst/>
                <a:highlight>
                  <a:srgbClr val="FFFFFF"/>
                </a:highlight>
                <a:latin typeface="Consolas" panose="020B0609020204030204" pitchFamily="49" charset="0"/>
              </a:rPr>
              <a:t> + </a:t>
            </a:r>
            <a:r>
              <a:rPr lang="en-US" sz="1900" dirty="0">
                <a:solidFill>
                  <a:srgbClr val="2A00FF"/>
                </a:solidFill>
                <a:effectLst/>
                <a:highlight>
                  <a:srgbClr val="FFFFFF"/>
                </a:highlight>
                <a:latin typeface="Consolas" panose="020B0609020204030204" pitchFamily="49" charset="0"/>
              </a:rPr>
              <a:t>" "</a:t>
            </a:r>
            <a:r>
              <a:rPr lang="en-US" sz="1900" dirty="0">
                <a:solidFill>
                  <a:srgbClr val="000000"/>
                </a:solidFill>
                <a:effectLst/>
                <a:highlight>
                  <a:srgbClr val="FFFFFF"/>
                </a:highlight>
                <a:latin typeface="Consolas" panose="020B0609020204030204" pitchFamily="49" charset="0"/>
              </a:rPr>
              <a:t> + </a:t>
            </a:r>
            <a:r>
              <a:rPr lang="en-US" sz="1900" dirty="0">
                <a:solidFill>
                  <a:srgbClr val="6A3E3E"/>
                </a:solidFill>
                <a:effectLst/>
                <a:highlight>
                  <a:srgbClr val="FFFFFF"/>
                </a:highlight>
                <a:latin typeface="Consolas" panose="020B0609020204030204" pitchFamily="49" charset="0"/>
              </a:rPr>
              <a:t>score</a:t>
            </a:r>
            <a:r>
              <a:rPr lang="en-US" sz="19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9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900" dirty="0">
                <a:solidFill>
                  <a:srgbClr val="3F7F5F"/>
                </a:solidFill>
                <a:effectLst/>
                <a:highlight>
                  <a:srgbClr val="FFFFFF"/>
                </a:highlight>
                <a:latin typeface="Consolas" panose="020B0609020204030204" pitchFamily="49" charset="0"/>
              </a:rPr>
              <a:t>// Close the file</a:t>
            </a:r>
            <a:endParaRPr lang="en-US" sz="19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900" dirty="0" err="1">
                <a:solidFill>
                  <a:srgbClr val="6A3E3E"/>
                </a:solidFill>
                <a:effectLst/>
                <a:highlight>
                  <a:srgbClr val="FFFFFF"/>
                </a:highlight>
                <a:latin typeface="Consolas" panose="020B0609020204030204" pitchFamily="49" charset="0"/>
              </a:rPr>
              <a:t>input</a:t>
            </a:r>
            <a:r>
              <a:rPr lang="en-US" sz="1900" dirty="0" err="1">
                <a:solidFill>
                  <a:srgbClr val="000000"/>
                </a:solidFill>
                <a:effectLst/>
                <a:highlight>
                  <a:srgbClr val="FFFFFF"/>
                </a:highlight>
                <a:latin typeface="Consolas" panose="020B0609020204030204" pitchFamily="49" charset="0"/>
              </a:rPr>
              <a:t>.close</a:t>
            </a:r>
            <a:r>
              <a:rPr lang="en-US" sz="19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9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900" dirty="0">
                <a:solidFill>
                  <a:srgbClr val="000000"/>
                </a:solidFill>
                <a:effectLst/>
                <a:highlight>
                  <a:srgbClr val="FFFFFF"/>
                </a:highlight>
                <a:latin typeface="Consolas" panose="020B0609020204030204" pitchFamily="49" charset="0"/>
              </a:rPr>
              <a:t>}</a:t>
            </a:r>
          </a:p>
        </p:txBody>
      </p:sp>
    </p:spTree>
    <p:extLst>
      <p:ext uri="{BB962C8B-B14F-4D97-AF65-F5344CB8AC3E}">
        <p14:creationId xmlns:p14="http://schemas.microsoft.com/office/powerpoint/2010/main" val="2897132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4">
            <a:extLst>
              <a:ext uri="{FF2B5EF4-FFF2-40B4-BE49-F238E27FC236}">
                <a16:creationId xmlns:a16="http://schemas.microsoft.com/office/drawing/2014/main" id="{326B07E0-3D4D-254F-8D80-6EDEAC73155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39CD9FAE-A04D-C340-8317-5C7F58545E2A}" type="slidenum">
              <a:rPr lang="en-US" altLang="en-US" sz="1400" smtClean="0"/>
              <a:pPr>
                <a:spcBef>
                  <a:spcPct val="0"/>
                </a:spcBef>
                <a:buClrTx/>
                <a:buSzTx/>
                <a:buFontTx/>
                <a:buNone/>
              </a:pPr>
              <a:t>78</a:t>
            </a:fld>
            <a:endParaRPr lang="en-US" altLang="en-US" sz="1400"/>
          </a:p>
        </p:txBody>
      </p:sp>
      <p:sp>
        <p:nvSpPr>
          <p:cNvPr id="64514" name="Rectangle 2">
            <a:extLst>
              <a:ext uri="{FF2B5EF4-FFF2-40B4-BE49-F238E27FC236}">
                <a16:creationId xmlns:a16="http://schemas.microsoft.com/office/drawing/2014/main" id="{75CB33AC-5F1B-9D4B-A49D-577A0ABA648C}"/>
              </a:ext>
            </a:extLst>
          </p:cNvPr>
          <p:cNvSpPr>
            <a:spLocks noGrp="1" noChangeArrowheads="1"/>
          </p:cNvSpPr>
          <p:nvPr>
            <p:ph type="title"/>
          </p:nvPr>
        </p:nvSpPr>
        <p:spPr>
          <a:xfrm>
            <a:off x="0" y="978331"/>
            <a:ext cx="9144000" cy="609600"/>
          </a:xfrm>
        </p:spPr>
        <p:txBody>
          <a:bodyPr>
            <a:noAutofit/>
          </a:bodyPr>
          <a:lstStyle/>
          <a:p>
            <a:r>
              <a:rPr lang="en-US" altLang="en-US" sz="2200" dirty="0"/>
              <a:t>Provide a Power Point Explanation of Each Part and Send it to </a:t>
            </a:r>
            <a:r>
              <a:rPr lang="en-US" altLang="en-US" sz="2200" dirty="0">
                <a:hlinkClick r:id="rId2"/>
              </a:rPr>
              <a:t>FaKeivanian@acu.edu.au</a:t>
            </a:r>
            <a:r>
              <a:rPr lang="en-US" altLang="en-US" sz="2200" dirty="0"/>
              <a:t> Calibri Font Size 28</a:t>
            </a:r>
          </a:p>
        </p:txBody>
      </p:sp>
      <p:sp>
        <p:nvSpPr>
          <p:cNvPr id="64515" name="Rectangle 3">
            <a:extLst>
              <a:ext uri="{FF2B5EF4-FFF2-40B4-BE49-F238E27FC236}">
                <a16:creationId xmlns:a16="http://schemas.microsoft.com/office/drawing/2014/main" id="{3308D0AC-6F86-1746-A2F6-0B131C3D7828}"/>
              </a:ext>
            </a:extLst>
          </p:cNvPr>
          <p:cNvSpPr>
            <a:spLocks noChangeArrowheads="1"/>
          </p:cNvSpPr>
          <p:nvPr/>
        </p:nvSpPr>
        <p:spPr bwMode="auto">
          <a:xfrm>
            <a:off x="2857500" y="2628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4516" name="Rectangle 4">
            <a:extLst>
              <a:ext uri="{FF2B5EF4-FFF2-40B4-BE49-F238E27FC236}">
                <a16:creationId xmlns:a16="http://schemas.microsoft.com/office/drawing/2014/main" id="{8DCF62DF-20C3-644E-B5C9-32E40A27213A}"/>
              </a:ext>
            </a:extLst>
          </p:cNvPr>
          <p:cNvSpPr>
            <a:spLocks noChangeArrowheads="1"/>
          </p:cNvSpPr>
          <p:nvPr/>
        </p:nvSpPr>
        <p:spPr bwMode="auto">
          <a:xfrm>
            <a:off x="2714625"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4517" name="Rectangle 5">
            <a:extLst>
              <a:ext uri="{FF2B5EF4-FFF2-40B4-BE49-F238E27FC236}">
                <a16:creationId xmlns:a16="http://schemas.microsoft.com/office/drawing/2014/main" id="{AC7FBC64-E0C5-B042-845D-7BFFC5EAA8EC}"/>
              </a:ext>
            </a:extLst>
          </p:cNvPr>
          <p:cNvSpPr>
            <a:spLocks noChangeArrowheads="1"/>
          </p:cNvSpPr>
          <p:nvPr/>
        </p:nvSpPr>
        <p:spPr bwMode="auto">
          <a:xfrm>
            <a:off x="0" y="2274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4" name="Picture 3">
            <a:extLst>
              <a:ext uri="{FF2B5EF4-FFF2-40B4-BE49-F238E27FC236}">
                <a16:creationId xmlns:a16="http://schemas.microsoft.com/office/drawing/2014/main" id="{37E9DE1F-71B4-ABEE-A472-BCF29B3D81FB}"/>
              </a:ext>
            </a:extLst>
          </p:cNvPr>
          <p:cNvPicPr>
            <a:picLocks noChangeAspect="1"/>
          </p:cNvPicPr>
          <p:nvPr/>
        </p:nvPicPr>
        <p:blipFill rotWithShape="1">
          <a:blip r:embed="rId3"/>
          <a:srcRect t="7398" r="33659" b="55962"/>
          <a:stretch/>
        </p:blipFill>
        <p:spPr>
          <a:xfrm>
            <a:off x="0" y="2571750"/>
            <a:ext cx="9144000" cy="2840688"/>
          </a:xfrm>
          <a:prstGeom prst="rect">
            <a:avLst/>
          </a:prstGeom>
        </p:spPr>
      </p:pic>
    </p:spTree>
    <p:extLst>
      <p:ext uri="{BB962C8B-B14F-4D97-AF65-F5344CB8AC3E}">
        <p14:creationId xmlns:p14="http://schemas.microsoft.com/office/powerpoint/2010/main" val="39266244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4">
            <a:extLst>
              <a:ext uri="{FF2B5EF4-FFF2-40B4-BE49-F238E27FC236}">
                <a16:creationId xmlns:a16="http://schemas.microsoft.com/office/drawing/2014/main" id="{326B07E0-3D4D-254F-8D80-6EDEAC73155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39CD9FAE-A04D-C340-8317-5C7F58545E2A}" type="slidenum">
              <a:rPr lang="en-US" altLang="en-US" sz="1400" smtClean="0"/>
              <a:pPr>
                <a:spcBef>
                  <a:spcPct val="0"/>
                </a:spcBef>
                <a:buClrTx/>
                <a:buSzTx/>
                <a:buFontTx/>
                <a:buNone/>
              </a:pPr>
              <a:t>79</a:t>
            </a:fld>
            <a:endParaRPr lang="en-US" altLang="en-US" sz="1400"/>
          </a:p>
        </p:txBody>
      </p:sp>
      <p:sp>
        <p:nvSpPr>
          <p:cNvPr id="64514" name="Rectangle 2">
            <a:extLst>
              <a:ext uri="{FF2B5EF4-FFF2-40B4-BE49-F238E27FC236}">
                <a16:creationId xmlns:a16="http://schemas.microsoft.com/office/drawing/2014/main" id="{75CB33AC-5F1B-9D4B-A49D-577A0ABA648C}"/>
              </a:ext>
            </a:extLst>
          </p:cNvPr>
          <p:cNvSpPr>
            <a:spLocks noGrp="1" noChangeArrowheads="1"/>
          </p:cNvSpPr>
          <p:nvPr>
            <p:ph type="title"/>
          </p:nvPr>
        </p:nvSpPr>
        <p:spPr>
          <a:xfrm>
            <a:off x="685800" y="304800"/>
            <a:ext cx="7772400" cy="609600"/>
          </a:xfrm>
        </p:spPr>
        <p:txBody>
          <a:bodyPr>
            <a:normAutofit fontScale="90000"/>
          </a:bodyPr>
          <a:lstStyle/>
          <a:p>
            <a:r>
              <a:rPr lang="en-AU" dirty="0"/>
              <a:t>Command-line arguments </a:t>
            </a:r>
          </a:p>
        </p:txBody>
      </p:sp>
      <p:sp>
        <p:nvSpPr>
          <p:cNvPr id="64515" name="Rectangle 3">
            <a:extLst>
              <a:ext uri="{FF2B5EF4-FFF2-40B4-BE49-F238E27FC236}">
                <a16:creationId xmlns:a16="http://schemas.microsoft.com/office/drawing/2014/main" id="{3308D0AC-6F86-1746-A2F6-0B131C3D7828}"/>
              </a:ext>
            </a:extLst>
          </p:cNvPr>
          <p:cNvSpPr>
            <a:spLocks noChangeArrowheads="1"/>
          </p:cNvSpPr>
          <p:nvPr/>
        </p:nvSpPr>
        <p:spPr bwMode="auto">
          <a:xfrm>
            <a:off x="2857500" y="2628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4516" name="Rectangle 4">
            <a:extLst>
              <a:ext uri="{FF2B5EF4-FFF2-40B4-BE49-F238E27FC236}">
                <a16:creationId xmlns:a16="http://schemas.microsoft.com/office/drawing/2014/main" id="{8DCF62DF-20C3-644E-B5C9-32E40A27213A}"/>
              </a:ext>
            </a:extLst>
          </p:cNvPr>
          <p:cNvSpPr>
            <a:spLocks noChangeArrowheads="1"/>
          </p:cNvSpPr>
          <p:nvPr/>
        </p:nvSpPr>
        <p:spPr bwMode="auto">
          <a:xfrm>
            <a:off x="2714625"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4517" name="Rectangle 5">
            <a:extLst>
              <a:ext uri="{FF2B5EF4-FFF2-40B4-BE49-F238E27FC236}">
                <a16:creationId xmlns:a16="http://schemas.microsoft.com/office/drawing/2014/main" id="{AC7FBC64-E0C5-B042-845D-7BFFC5EAA8EC}"/>
              </a:ext>
            </a:extLst>
          </p:cNvPr>
          <p:cNvSpPr>
            <a:spLocks noChangeArrowheads="1"/>
          </p:cNvSpPr>
          <p:nvPr/>
        </p:nvSpPr>
        <p:spPr bwMode="auto">
          <a:xfrm>
            <a:off x="0" y="2274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 name="TextBox 5">
            <a:extLst>
              <a:ext uri="{FF2B5EF4-FFF2-40B4-BE49-F238E27FC236}">
                <a16:creationId xmlns:a16="http://schemas.microsoft.com/office/drawing/2014/main" id="{1E387429-701A-3844-8679-59DE540D29DB}"/>
              </a:ext>
            </a:extLst>
          </p:cNvPr>
          <p:cNvSpPr txBox="1"/>
          <p:nvPr/>
        </p:nvSpPr>
        <p:spPr>
          <a:xfrm>
            <a:off x="947057" y="1335505"/>
            <a:ext cx="7746672" cy="5355312"/>
          </a:xfrm>
          <a:prstGeom prst="rect">
            <a:avLst/>
          </a:prstGeom>
          <a:noFill/>
        </p:spPr>
        <p:txBody>
          <a:bodyPr wrap="none" rtlCol="0">
            <a:spAutoFit/>
          </a:bodyPr>
          <a:lstStyle/>
          <a:p>
            <a:r>
              <a:rPr lang="en-AU" dirty="0"/>
              <a:t>public class </a:t>
            </a:r>
            <a:r>
              <a:rPr lang="en-AU" dirty="0" err="1"/>
              <a:t>CommandLine</a:t>
            </a:r>
            <a:r>
              <a:rPr lang="en-AU" dirty="0"/>
              <a:t> {</a:t>
            </a:r>
          </a:p>
          <a:p>
            <a:pPr lvl="1"/>
            <a:r>
              <a:rPr lang="en-AU" dirty="0"/>
              <a:t>public static void main(String </a:t>
            </a:r>
            <a:r>
              <a:rPr lang="en-AU" dirty="0" err="1"/>
              <a:t>args</a:t>
            </a:r>
            <a:r>
              <a:rPr lang="en-AU" dirty="0"/>
              <a:t>[]){ </a:t>
            </a:r>
          </a:p>
          <a:p>
            <a:pPr lvl="2"/>
            <a:r>
              <a:rPr lang="en-AU" dirty="0"/>
              <a:t>	for(int </a:t>
            </a:r>
            <a:r>
              <a:rPr lang="en-AU" dirty="0" err="1"/>
              <a:t>i</a:t>
            </a:r>
            <a:r>
              <a:rPr lang="en-AU" dirty="0"/>
              <a:t>=0; </a:t>
            </a:r>
            <a:r>
              <a:rPr lang="en-AU" dirty="0" err="1"/>
              <a:t>i</a:t>
            </a:r>
            <a:r>
              <a:rPr lang="en-AU" dirty="0"/>
              <a:t>&lt;</a:t>
            </a:r>
            <a:r>
              <a:rPr lang="en-AU" dirty="0" err="1"/>
              <a:t>args.length</a:t>
            </a:r>
            <a:r>
              <a:rPr lang="en-AU" dirty="0"/>
              <a:t>; </a:t>
            </a:r>
            <a:r>
              <a:rPr lang="en-AU" dirty="0" err="1"/>
              <a:t>i</a:t>
            </a:r>
            <a:r>
              <a:rPr lang="en-AU" dirty="0"/>
              <a:t>++){</a:t>
            </a:r>
          </a:p>
          <a:p>
            <a:pPr lvl="2"/>
            <a:r>
              <a:rPr lang="en-AU" dirty="0"/>
              <a:t>		</a:t>
            </a:r>
            <a:r>
              <a:rPr lang="en-AU" dirty="0" err="1"/>
              <a:t>System.out.println</a:t>
            </a:r>
            <a:r>
              <a:rPr lang="en-AU" dirty="0"/>
              <a:t>("</a:t>
            </a:r>
            <a:r>
              <a:rPr lang="en-AU" dirty="0" err="1"/>
              <a:t>args</a:t>
            </a:r>
            <a:r>
              <a:rPr lang="en-AU" dirty="0"/>
              <a:t>[" + </a:t>
            </a:r>
            <a:r>
              <a:rPr lang="en-AU" dirty="0" err="1"/>
              <a:t>i</a:t>
            </a:r>
            <a:r>
              <a:rPr lang="en-AU" dirty="0"/>
              <a:t> + "]: " + </a:t>
            </a:r>
            <a:r>
              <a:rPr lang="en-AU" dirty="0" err="1"/>
              <a:t>args</a:t>
            </a:r>
            <a:r>
              <a:rPr lang="en-AU" dirty="0"/>
              <a:t>[</a:t>
            </a:r>
            <a:r>
              <a:rPr lang="en-AU" dirty="0" err="1"/>
              <a:t>i</a:t>
            </a:r>
            <a:r>
              <a:rPr lang="en-AU" dirty="0"/>
              <a:t>]);</a:t>
            </a:r>
          </a:p>
          <a:p>
            <a:pPr lvl="2"/>
            <a:r>
              <a:rPr lang="en-AU" dirty="0"/>
              <a:t>	} </a:t>
            </a:r>
          </a:p>
          <a:p>
            <a:pPr lvl="1"/>
            <a:r>
              <a:rPr lang="en-AU" dirty="0"/>
              <a:t>	}</a:t>
            </a:r>
          </a:p>
          <a:p>
            <a:r>
              <a:rPr lang="en-AU" dirty="0"/>
              <a:t>}</a:t>
            </a:r>
          </a:p>
          <a:p>
            <a:endParaRPr lang="en-AU" dirty="0"/>
          </a:p>
          <a:p>
            <a:r>
              <a:rPr lang="en-AU" dirty="0"/>
              <a:t>java </a:t>
            </a:r>
            <a:r>
              <a:rPr lang="en-AU" dirty="0" err="1"/>
              <a:t>CommandLine</a:t>
            </a:r>
            <a:r>
              <a:rPr lang="en-AU" dirty="0"/>
              <a:t> </a:t>
            </a:r>
            <a:r>
              <a:rPr lang="en-AU" dirty="0">
                <a:solidFill>
                  <a:srgbClr val="FF0000"/>
                </a:solidFill>
              </a:rPr>
              <a:t>this is a command line 200 -100 </a:t>
            </a:r>
          </a:p>
          <a:p>
            <a:endParaRPr lang="en-AU" dirty="0"/>
          </a:p>
          <a:p>
            <a:r>
              <a:rPr lang="en-AU" dirty="0" err="1"/>
              <a:t>args</a:t>
            </a:r>
            <a:r>
              <a:rPr lang="en-AU" dirty="0"/>
              <a:t>[0]: this </a:t>
            </a:r>
          </a:p>
          <a:p>
            <a:r>
              <a:rPr lang="en-AU" dirty="0" err="1"/>
              <a:t>args</a:t>
            </a:r>
            <a:r>
              <a:rPr lang="en-AU" dirty="0"/>
              <a:t>[1]: is </a:t>
            </a:r>
          </a:p>
          <a:p>
            <a:r>
              <a:rPr lang="en-AU" dirty="0" err="1"/>
              <a:t>args</a:t>
            </a:r>
            <a:r>
              <a:rPr lang="en-AU" dirty="0"/>
              <a:t>[2]: a</a:t>
            </a:r>
          </a:p>
          <a:p>
            <a:r>
              <a:rPr lang="en-AU" dirty="0" err="1"/>
              <a:t>args</a:t>
            </a:r>
            <a:r>
              <a:rPr lang="en-AU" dirty="0"/>
              <a:t>[3]: command </a:t>
            </a:r>
          </a:p>
          <a:p>
            <a:r>
              <a:rPr lang="en-AU" dirty="0" err="1"/>
              <a:t>args</a:t>
            </a:r>
            <a:r>
              <a:rPr lang="en-AU" dirty="0"/>
              <a:t>[4]: line </a:t>
            </a:r>
          </a:p>
          <a:p>
            <a:r>
              <a:rPr lang="en-AU" dirty="0" err="1"/>
              <a:t>args</a:t>
            </a:r>
            <a:r>
              <a:rPr lang="en-AU" dirty="0"/>
              <a:t>[5]: 200 </a:t>
            </a:r>
          </a:p>
          <a:p>
            <a:r>
              <a:rPr lang="en-AU" dirty="0" err="1"/>
              <a:t>args</a:t>
            </a:r>
            <a:r>
              <a:rPr lang="en-AU" dirty="0"/>
              <a:t>[6]: -100</a:t>
            </a:r>
          </a:p>
          <a:p>
            <a:r>
              <a:rPr lang="en-AU" dirty="0">
                <a:solidFill>
                  <a:srgbClr val="3D3935"/>
                </a:solidFill>
              </a:rPr>
              <a:t>					</a:t>
            </a:r>
          </a:p>
          <a:p>
            <a:r>
              <a:rPr lang="en-AU" dirty="0">
                <a:solidFill>
                  <a:srgbClr val="3D3935"/>
                </a:solidFill>
              </a:rPr>
              <a:t>					Also in LEO Week 5 Material</a:t>
            </a:r>
          </a:p>
        </p:txBody>
      </p:sp>
    </p:spTree>
    <p:extLst>
      <p:ext uri="{BB962C8B-B14F-4D97-AF65-F5344CB8AC3E}">
        <p14:creationId xmlns:p14="http://schemas.microsoft.com/office/powerpoint/2010/main" val="2697092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Number Placeholder 4">
            <a:extLst>
              <a:ext uri="{FF2B5EF4-FFF2-40B4-BE49-F238E27FC236}">
                <a16:creationId xmlns:a16="http://schemas.microsoft.com/office/drawing/2014/main" id="{8D37A9EF-8BA2-9F4C-80F3-E608EAA1F0F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BA03AB9F-49F3-2C4A-B199-026720F2CE07}" type="slidenum">
              <a:rPr lang="en-US" altLang="en-US" sz="1400" smtClean="0"/>
              <a:pPr>
                <a:spcBef>
                  <a:spcPct val="0"/>
                </a:spcBef>
                <a:buClrTx/>
                <a:buSzTx/>
                <a:buFontTx/>
                <a:buNone/>
              </a:pPr>
              <a:t>8</a:t>
            </a:fld>
            <a:endParaRPr lang="en-US" altLang="en-US" sz="1400"/>
          </a:p>
        </p:txBody>
      </p:sp>
      <p:sp>
        <p:nvSpPr>
          <p:cNvPr id="59394" name="Rectangle 2">
            <a:extLst>
              <a:ext uri="{FF2B5EF4-FFF2-40B4-BE49-F238E27FC236}">
                <a16:creationId xmlns:a16="http://schemas.microsoft.com/office/drawing/2014/main" id="{3CC36037-62AE-604C-B7AF-A6B7E952C60E}"/>
              </a:ext>
            </a:extLst>
          </p:cNvPr>
          <p:cNvSpPr>
            <a:spLocks noChangeArrowheads="1"/>
          </p:cNvSpPr>
          <p:nvPr/>
        </p:nvSpPr>
        <p:spPr bwMode="auto">
          <a:xfrm>
            <a:off x="2143125" y="966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59395" name="Rectangle 4">
            <a:extLst>
              <a:ext uri="{FF2B5EF4-FFF2-40B4-BE49-F238E27FC236}">
                <a16:creationId xmlns:a16="http://schemas.microsoft.com/office/drawing/2014/main" id="{E21524FD-D1A1-E249-88AA-6F407B0EDBDE}"/>
              </a:ext>
            </a:extLst>
          </p:cNvPr>
          <p:cNvSpPr>
            <a:spLocks noGrp="1" noChangeArrowheads="1"/>
          </p:cNvSpPr>
          <p:nvPr>
            <p:ph type="title"/>
          </p:nvPr>
        </p:nvSpPr>
        <p:spPr>
          <a:xfrm>
            <a:off x="304800" y="8258"/>
            <a:ext cx="7924800" cy="381000"/>
          </a:xfrm>
        </p:spPr>
        <p:txBody>
          <a:bodyPr>
            <a:normAutofit fontScale="90000"/>
          </a:bodyPr>
          <a:lstStyle/>
          <a:p>
            <a:pPr algn="l"/>
            <a:r>
              <a:rPr lang="en-US" altLang="en-US" sz="2000" dirty="0"/>
              <a:t>Obtaining file properties and manipulating file</a:t>
            </a:r>
            <a:endParaRPr lang="en-US" altLang="en-US" sz="2000" b="1" dirty="0"/>
          </a:p>
        </p:txBody>
      </p:sp>
      <p:sp>
        <p:nvSpPr>
          <p:cNvPr id="59396" name="Rectangle 6">
            <a:extLst>
              <a:ext uri="{FF2B5EF4-FFF2-40B4-BE49-F238E27FC236}">
                <a16:creationId xmlns:a16="http://schemas.microsoft.com/office/drawing/2014/main" id="{C2EE2967-BE61-BC4E-8699-96A5B113DC82}"/>
              </a:ext>
            </a:extLst>
          </p:cNvPr>
          <p:cNvSpPr>
            <a:spLocks noChangeArrowheads="1"/>
          </p:cNvSpPr>
          <p:nvPr/>
        </p:nvSpPr>
        <p:spPr bwMode="auto">
          <a:xfrm>
            <a:off x="0" y="228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59397" name="Picture 7">
            <a:extLst>
              <a:ext uri="{FF2B5EF4-FFF2-40B4-BE49-F238E27FC236}">
                <a16:creationId xmlns:a16="http://schemas.microsoft.com/office/drawing/2014/main" id="{0BC1E75A-3177-A444-8585-02ECB495AE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517" y="461198"/>
            <a:ext cx="7634845" cy="632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38651229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4">
            <a:extLst>
              <a:ext uri="{FF2B5EF4-FFF2-40B4-BE49-F238E27FC236}">
                <a16:creationId xmlns:a16="http://schemas.microsoft.com/office/drawing/2014/main" id="{0E32BD19-07DF-8B41-B859-97BCABD6911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B530E69-CC5F-AB4B-AEFD-2D0630D87F51}" type="slidenum">
              <a:rPr lang="en-US" altLang="en-US" sz="1400" smtClean="0"/>
              <a:pPr>
                <a:spcBef>
                  <a:spcPct val="0"/>
                </a:spcBef>
                <a:buClrTx/>
                <a:buSzTx/>
                <a:buFontTx/>
                <a:buNone/>
              </a:pPr>
              <a:t>80</a:t>
            </a:fld>
            <a:endParaRPr lang="en-US" altLang="en-US" sz="1400"/>
          </a:p>
        </p:txBody>
      </p:sp>
      <p:sp>
        <p:nvSpPr>
          <p:cNvPr id="65538" name="Rectangle 2">
            <a:extLst>
              <a:ext uri="{FF2B5EF4-FFF2-40B4-BE49-F238E27FC236}">
                <a16:creationId xmlns:a16="http://schemas.microsoft.com/office/drawing/2014/main" id="{1C8A6926-EA2D-2E40-9418-91E053B1232A}"/>
              </a:ext>
            </a:extLst>
          </p:cNvPr>
          <p:cNvSpPr>
            <a:spLocks noGrp="1" noChangeArrowheads="1"/>
          </p:cNvSpPr>
          <p:nvPr>
            <p:ph type="title"/>
          </p:nvPr>
        </p:nvSpPr>
        <p:spPr>
          <a:xfrm>
            <a:off x="685800" y="152400"/>
            <a:ext cx="7772400" cy="819150"/>
          </a:xfrm>
        </p:spPr>
        <p:txBody>
          <a:bodyPr/>
          <a:lstStyle/>
          <a:p>
            <a:r>
              <a:rPr lang="en-US" altLang="en-US"/>
              <a:t>Problem: Replacing Text</a:t>
            </a:r>
          </a:p>
        </p:txBody>
      </p:sp>
      <p:sp>
        <p:nvSpPr>
          <p:cNvPr id="65539" name="Rectangle 3">
            <a:extLst>
              <a:ext uri="{FF2B5EF4-FFF2-40B4-BE49-F238E27FC236}">
                <a16:creationId xmlns:a16="http://schemas.microsoft.com/office/drawing/2014/main" id="{E0EAFFB2-46CC-A840-8ACF-4D4F81CB288A}"/>
              </a:ext>
            </a:extLst>
          </p:cNvPr>
          <p:cNvSpPr>
            <a:spLocks noGrp="1" noChangeArrowheads="1"/>
          </p:cNvSpPr>
          <p:nvPr>
            <p:ph type="body" idx="1"/>
          </p:nvPr>
        </p:nvSpPr>
        <p:spPr>
          <a:xfrm>
            <a:off x="228600" y="1219200"/>
            <a:ext cx="8686800" cy="3581400"/>
          </a:xfrm>
        </p:spPr>
        <p:txBody>
          <a:bodyPr>
            <a:normAutofit fontScale="92500"/>
          </a:bodyPr>
          <a:lstStyle/>
          <a:p>
            <a:pPr marL="0" indent="0">
              <a:buFont typeface="Monotype Sorts" pitchFamily="2" charset="2"/>
              <a:buNone/>
            </a:pPr>
            <a:r>
              <a:rPr lang="en-US" altLang="en-US" sz="2600"/>
              <a:t>Write a class named </a:t>
            </a:r>
            <a:r>
              <a:rPr lang="en-US" altLang="en-US" sz="2600" u="sng"/>
              <a:t>ReplaceText</a:t>
            </a:r>
            <a:r>
              <a:rPr lang="en-US" altLang="en-US" sz="2600"/>
              <a:t> that replaces a string in a text file with a new string. The filename and strings are passed as command-line arguments as follows:</a:t>
            </a:r>
            <a:endParaRPr lang="en-US" altLang="en-US" sz="2600" u="sng"/>
          </a:p>
          <a:p>
            <a:pPr lvl="1">
              <a:buFontTx/>
              <a:buNone/>
            </a:pPr>
            <a:r>
              <a:rPr lang="en-US" altLang="en-US" sz="2200"/>
              <a:t>java ReplaceText sourceFile targetFile oldString newString</a:t>
            </a:r>
          </a:p>
          <a:p>
            <a:pPr marL="0" indent="0">
              <a:buFont typeface="Monotype Sorts" pitchFamily="2" charset="2"/>
              <a:buNone/>
            </a:pPr>
            <a:r>
              <a:rPr lang="en-US" altLang="en-US" sz="2600"/>
              <a:t>For example, invoking</a:t>
            </a:r>
            <a:endParaRPr lang="en-US" altLang="en-US" sz="2600" u="sng"/>
          </a:p>
          <a:p>
            <a:pPr lvl="1">
              <a:buFontTx/>
              <a:buNone/>
            </a:pPr>
            <a:r>
              <a:rPr lang="en-US" altLang="en-US" sz="2200"/>
              <a:t>java ReplaceText FormatString.java t.txt StringBuilder StringBuffer</a:t>
            </a:r>
          </a:p>
          <a:p>
            <a:pPr marL="0" indent="0">
              <a:buFont typeface="Monotype Sorts" pitchFamily="2" charset="2"/>
              <a:buNone/>
            </a:pPr>
            <a:r>
              <a:rPr lang="en-US" altLang="en-US" sz="2600"/>
              <a:t>replaces all the occurrences of </a:t>
            </a:r>
            <a:r>
              <a:rPr lang="en-US" altLang="en-US" sz="2600" u="sng"/>
              <a:t>StringBuilder</a:t>
            </a:r>
            <a:r>
              <a:rPr lang="en-US" altLang="en-US" sz="2600"/>
              <a:t> by </a:t>
            </a:r>
            <a:r>
              <a:rPr lang="en-US" altLang="en-US" sz="2600" u="sng"/>
              <a:t>StringBuffer</a:t>
            </a:r>
            <a:r>
              <a:rPr lang="en-US" altLang="en-US" sz="2600"/>
              <a:t> in FormatString.java and saves the new file in t.txt.</a:t>
            </a:r>
          </a:p>
        </p:txBody>
      </p:sp>
      <p:sp>
        <p:nvSpPr>
          <p:cNvPr id="65540" name="Rectangle 8">
            <a:hlinkClick r:id="rId2"/>
            <a:extLst>
              <a:ext uri="{FF2B5EF4-FFF2-40B4-BE49-F238E27FC236}">
                <a16:creationId xmlns:a16="http://schemas.microsoft.com/office/drawing/2014/main" id="{CD5E629C-2ED2-EE4C-83A5-C5CB8888E0CD}"/>
              </a:ext>
            </a:extLst>
          </p:cNvPr>
          <p:cNvSpPr>
            <a:spLocks noChangeArrowheads="1"/>
          </p:cNvSpPr>
          <p:nvPr/>
        </p:nvSpPr>
        <p:spPr bwMode="auto">
          <a:xfrm>
            <a:off x="5534025" y="5568950"/>
            <a:ext cx="1770063"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ReplaceText</a:t>
            </a:r>
          </a:p>
        </p:txBody>
      </p:sp>
    </p:spTree>
    <p:extLst>
      <p:ext uri="{BB962C8B-B14F-4D97-AF65-F5344CB8AC3E}">
        <p14:creationId xmlns:p14="http://schemas.microsoft.com/office/powerpoint/2010/main" val="31586309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4">
            <a:extLst>
              <a:ext uri="{FF2B5EF4-FFF2-40B4-BE49-F238E27FC236}">
                <a16:creationId xmlns:a16="http://schemas.microsoft.com/office/drawing/2014/main" id="{0E32BD19-07DF-8B41-B859-97BCABD6911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B530E69-CC5F-AB4B-AEFD-2D0630D87F51}" type="slidenum">
              <a:rPr lang="en-US" altLang="en-US" sz="1400" smtClean="0"/>
              <a:pPr>
                <a:spcBef>
                  <a:spcPct val="0"/>
                </a:spcBef>
                <a:buClrTx/>
                <a:buSzTx/>
                <a:buFontTx/>
                <a:buNone/>
              </a:pPr>
              <a:t>81</a:t>
            </a:fld>
            <a:endParaRPr lang="en-US" altLang="en-US" sz="1400"/>
          </a:p>
        </p:txBody>
      </p:sp>
      <p:sp>
        <p:nvSpPr>
          <p:cNvPr id="65538" name="Rectangle 2">
            <a:extLst>
              <a:ext uri="{FF2B5EF4-FFF2-40B4-BE49-F238E27FC236}">
                <a16:creationId xmlns:a16="http://schemas.microsoft.com/office/drawing/2014/main" id="{1C8A6926-EA2D-2E40-9418-91E053B1232A}"/>
              </a:ext>
            </a:extLst>
          </p:cNvPr>
          <p:cNvSpPr>
            <a:spLocks noGrp="1" noChangeArrowheads="1"/>
          </p:cNvSpPr>
          <p:nvPr>
            <p:ph type="title"/>
          </p:nvPr>
        </p:nvSpPr>
        <p:spPr>
          <a:xfrm>
            <a:off x="685800" y="152400"/>
            <a:ext cx="7772400" cy="819150"/>
          </a:xfrm>
        </p:spPr>
        <p:txBody>
          <a:bodyPr/>
          <a:lstStyle/>
          <a:p>
            <a:r>
              <a:rPr lang="en-US" altLang="en-US"/>
              <a:t>Problem: Replacing Text</a:t>
            </a:r>
          </a:p>
        </p:txBody>
      </p:sp>
      <p:pic>
        <p:nvPicPr>
          <p:cNvPr id="5" name="Picture 4">
            <a:extLst>
              <a:ext uri="{FF2B5EF4-FFF2-40B4-BE49-F238E27FC236}">
                <a16:creationId xmlns:a16="http://schemas.microsoft.com/office/drawing/2014/main" id="{AB3CF2FA-B83E-F269-B11B-7201D6F8E1C2}"/>
              </a:ext>
            </a:extLst>
          </p:cNvPr>
          <p:cNvPicPr>
            <a:picLocks noChangeAspect="1"/>
          </p:cNvPicPr>
          <p:nvPr/>
        </p:nvPicPr>
        <p:blipFill rotWithShape="1">
          <a:blip r:embed="rId2"/>
          <a:srcRect l="22317" t="27" r="22317" b="7833"/>
          <a:stretch/>
        </p:blipFill>
        <p:spPr>
          <a:xfrm>
            <a:off x="2040673" y="1059366"/>
            <a:ext cx="5062654" cy="4739268"/>
          </a:xfrm>
          <a:prstGeom prst="rect">
            <a:avLst/>
          </a:prstGeom>
        </p:spPr>
      </p:pic>
    </p:spTree>
    <p:extLst>
      <p:ext uri="{BB962C8B-B14F-4D97-AF65-F5344CB8AC3E}">
        <p14:creationId xmlns:p14="http://schemas.microsoft.com/office/powerpoint/2010/main" val="12390036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4">
            <a:extLst>
              <a:ext uri="{FF2B5EF4-FFF2-40B4-BE49-F238E27FC236}">
                <a16:creationId xmlns:a16="http://schemas.microsoft.com/office/drawing/2014/main" id="{0E32BD19-07DF-8B41-B859-97BCABD6911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B530E69-CC5F-AB4B-AEFD-2D0630D87F51}" type="slidenum">
              <a:rPr lang="en-US" altLang="en-US" sz="1400" smtClean="0"/>
              <a:pPr>
                <a:spcBef>
                  <a:spcPct val="0"/>
                </a:spcBef>
                <a:buClrTx/>
                <a:buSzTx/>
                <a:buFontTx/>
                <a:buNone/>
              </a:pPr>
              <a:t>82</a:t>
            </a:fld>
            <a:endParaRPr lang="en-US" altLang="en-US" sz="1400"/>
          </a:p>
        </p:txBody>
      </p:sp>
      <p:sp>
        <p:nvSpPr>
          <p:cNvPr id="65538" name="Rectangle 2">
            <a:extLst>
              <a:ext uri="{FF2B5EF4-FFF2-40B4-BE49-F238E27FC236}">
                <a16:creationId xmlns:a16="http://schemas.microsoft.com/office/drawing/2014/main" id="{1C8A6926-EA2D-2E40-9418-91E053B1232A}"/>
              </a:ext>
            </a:extLst>
          </p:cNvPr>
          <p:cNvSpPr>
            <a:spLocks noGrp="1" noChangeArrowheads="1"/>
          </p:cNvSpPr>
          <p:nvPr>
            <p:ph type="title"/>
          </p:nvPr>
        </p:nvSpPr>
        <p:spPr>
          <a:xfrm>
            <a:off x="685800" y="152400"/>
            <a:ext cx="7772400" cy="819150"/>
          </a:xfrm>
        </p:spPr>
        <p:txBody>
          <a:bodyPr/>
          <a:lstStyle/>
          <a:p>
            <a:r>
              <a:rPr lang="en-US" altLang="en-US"/>
              <a:t>Problem: Replacing Text</a:t>
            </a:r>
          </a:p>
        </p:txBody>
      </p:sp>
      <p:pic>
        <p:nvPicPr>
          <p:cNvPr id="3" name="Picture 2">
            <a:extLst>
              <a:ext uri="{FF2B5EF4-FFF2-40B4-BE49-F238E27FC236}">
                <a16:creationId xmlns:a16="http://schemas.microsoft.com/office/drawing/2014/main" id="{794E0724-297F-C4C5-C513-17783F7EC7C2}"/>
              </a:ext>
            </a:extLst>
          </p:cNvPr>
          <p:cNvPicPr>
            <a:picLocks noChangeAspect="1"/>
          </p:cNvPicPr>
          <p:nvPr/>
        </p:nvPicPr>
        <p:blipFill rotWithShape="1">
          <a:blip r:embed="rId2"/>
          <a:srcRect r="55610" b="5230"/>
          <a:stretch/>
        </p:blipFill>
        <p:spPr>
          <a:xfrm>
            <a:off x="2223900" y="971550"/>
            <a:ext cx="4696200" cy="5639632"/>
          </a:xfrm>
          <a:prstGeom prst="rect">
            <a:avLst/>
          </a:prstGeom>
        </p:spPr>
      </p:pic>
    </p:spTree>
    <p:extLst>
      <p:ext uri="{BB962C8B-B14F-4D97-AF65-F5344CB8AC3E}">
        <p14:creationId xmlns:p14="http://schemas.microsoft.com/office/powerpoint/2010/main" val="17689760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4">
            <a:extLst>
              <a:ext uri="{FF2B5EF4-FFF2-40B4-BE49-F238E27FC236}">
                <a16:creationId xmlns:a16="http://schemas.microsoft.com/office/drawing/2014/main" id="{0E32BD19-07DF-8B41-B859-97BCABD6911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B530E69-CC5F-AB4B-AEFD-2D0630D87F51}" type="slidenum">
              <a:rPr lang="en-US" altLang="en-US" sz="1400" smtClean="0"/>
              <a:pPr>
                <a:spcBef>
                  <a:spcPct val="0"/>
                </a:spcBef>
                <a:buClrTx/>
                <a:buSzTx/>
                <a:buFontTx/>
                <a:buNone/>
              </a:pPr>
              <a:t>83</a:t>
            </a:fld>
            <a:endParaRPr lang="en-US" altLang="en-US" sz="1400"/>
          </a:p>
        </p:txBody>
      </p:sp>
      <p:sp>
        <p:nvSpPr>
          <p:cNvPr id="65538" name="Rectangle 2">
            <a:extLst>
              <a:ext uri="{FF2B5EF4-FFF2-40B4-BE49-F238E27FC236}">
                <a16:creationId xmlns:a16="http://schemas.microsoft.com/office/drawing/2014/main" id="{1C8A6926-EA2D-2E40-9418-91E053B1232A}"/>
              </a:ext>
            </a:extLst>
          </p:cNvPr>
          <p:cNvSpPr>
            <a:spLocks noGrp="1" noChangeArrowheads="1"/>
          </p:cNvSpPr>
          <p:nvPr>
            <p:ph type="title"/>
          </p:nvPr>
        </p:nvSpPr>
        <p:spPr>
          <a:xfrm>
            <a:off x="685800" y="152400"/>
            <a:ext cx="7772400" cy="819150"/>
          </a:xfrm>
        </p:spPr>
        <p:txBody>
          <a:bodyPr/>
          <a:lstStyle/>
          <a:p>
            <a:r>
              <a:rPr lang="en-US" altLang="en-US" dirty="0"/>
              <a:t>Problem: Replacing Text</a:t>
            </a:r>
          </a:p>
        </p:txBody>
      </p:sp>
      <p:pic>
        <p:nvPicPr>
          <p:cNvPr id="4" name="Picture 3">
            <a:extLst>
              <a:ext uri="{FF2B5EF4-FFF2-40B4-BE49-F238E27FC236}">
                <a16:creationId xmlns:a16="http://schemas.microsoft.com/office/drawing/2014/main" id="{C0E13A72-3E62-AD50-D32A-C253919A824B}"/>
              </a:ext>
            </a:extLst>
          </p:cNvPr>
          <p:cNvPicPr>
            <a:picLocks noChangeAspect="1"/>
          </p:cNvPicPr>
          <p:nvPr/>
        </p:nvPicPr>
        <p:blipFill rotWithShape="1">
          <a:blip r:embed="rId2"/>
          <a:srcRect l="29634" t="460" r="30000" b="28212"/>
          <a:stretch/>
        </p:blipFill>
        <p:spPr>
          <a:xfrm>
            <a:off x="1811548" y="1029630"/>
            <a:ext cx="5710474" cy="5675970"/>
          </a:xfrm>
          <a:prstGeom prst="rect">
            <a:avLst/>
          </a:prstGeom>
        </p:spPr>
      </p:pic>
    </p:spTree>
    <p:extLst>
      <p:ext uri="{BB962C8B-B14F-4D97-AF65-F5344CB8AC3E}">
        <p14:creationId xmlns:p14="http://schemas.microsoft.com/office/powerpoint/2010/main" val="25865675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4">
            <a:extLst>
              <a:ext uri="{FF2B5EF4-FFF2-40B4-BE49-F238E27FC236}">
                <a16:creationId xmlns:a16="http://schemas.microsoft.com/office/drawing/2014/main" id="{0E32BD19-07DF-8B41-B859-97BCABD6911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B530E69-CC5F-AB4B-AEFD-2D0630D87F51}" type="slidenum">
              <a:rPr lang="en-US" altLang="en-US" sz="1400" smtClean="0"/>
              <a:pPr>
                <a:spcBef>
                  <a:spcPct val="0"/>
                </a:spcBef>
                <a:buClrTx/>
                <a:buSzTx/>
                <a:buFontTx/>
                <a:buNone/>
              </a:pPr>
              <a:t>84</a:t>
            </a:fld>
            <a:endParaRPr lang="en-US" altLang="en-US" sz="1400"/>
          </a:p>
        </p:txBody>
      </p:sp>
      <p:pic>
        <p:nvPicPr>
          <p:cNvPr id="3" name="Picture 2">
            <a:extLst>
              <a:ext uri="{FF2B5EF4-FFF2-40B4-BE49-F238E27FC236}">
                <a16:creationId xmlns:a16="http://schemas.microsoft.com/office/drawing/2014/main" id="{C0D5B122-561F-0FD1-12A8-FE3065CC5CCE}"/>
              </a:ext>
            </a:extLst>
          </p:cNvPr>
          <p:cNvPicPr>
            <a:picLocks noChangeAspect="1"/>
          </p:cNvPicPr>
          <p:nvPr/>
        </p:nvPicPr>
        <p:blipFill rotWithShape="1">
          <a:blip r:embed="rId2"/>
          <a:srcRect r="12805" b="35366"/>
          <a:stretch/>
        </p:blipFill>
        <p:spPr>
          <a:xfrm>
            <a:off x="122663" y="1849708"/>
            <a:ext cx="8865220" cy="3696424"/>
          </a:xfrm>
          <a:prstGeom prst="rect">
            <a:avLst/>
          </a:prstGeom>
        </p:spPr>
      </p:pic>
      <p:sp>
        <p:nvSpPr>
          <p:cNvPr id="7" name="Rectangle 2">
            <a:extLst>
              <a:ext uri="{FF2B5EF4-FFF2-40B4-BE49-F238E27FC236}">
                <a16:creationId xmlns:a16="http://schemas.microsoft.com/office/drawing/2014/main" id="{A7F0C028-7201-5EC6-A2A7-C1EBA07B466C}"/>
              </a:ext>
            </a:extLst>
          </p:cNvPr>
          <p:cNvSpPr>
            <a:spLocks noGrp="1" noChangeArrowheads="1"/>
          </p:cNvSpPr>
          <p:nvPr>
            <p:ph type="title"/>
          </p:nvPr>
        </p:nvSpPr>
        <p:spPr>
          <a:xfrm>
            <a:off x="0" y="1062739"/>
            <a:ext cx="9144000" cy="609600"/>
          </a:xfrm>
          <a:solidFill>
            <a:schemeClr val="bg1"/>
          </a:solidFill>
          <a:ln>
            <a:solidFill>
              <a:srgbClr val="F2120C"/>
            </a:solidFill>
          </a:ln>
        </p:spPr>
        <p:txBody>
          <a:bodyPr>
            <a:noAutofit/>
          </a:bodyPr>
          <a:lstStyle/>
          <a:p>
            <a:r>
              <a:rPr lang="en-US" altLang="en-US" sz="2200" dirty="0"/>
              <a:t>Provide a Power Point Explanation of Each Part and Send it to </a:t>
            </a:r>
            <a:r>
              <a:rPr lang="en-US" altLang="en-US" sz="2200" dirty="0">
                <a:hlinkClick r:id="rId3"/>
              </a:rPr>
              <a:t>FaKeivanian@acu.edu.au</a:t>
            </a:r>
            <a:r>
              <a:rPr lang="en-US" altLang="en-US" sz="2200" dirty="0"/>
              <a:t> Calibri Font Size 28</a:t>
            </a:r>
          </a:p>
        </p:txBody>
      </p:sp>
      <p:sp>
        <p:nvSpPr>
          <p:cNvPr id="8" name="Rectangle 2">
            <a:extLst>
              <a:ext uri="{FF2B5EF4-FFF2-40B4-BE49-F238E27FC236}">
                <a16:creationId xmlns:a16="http://schemas.microsoft.com/office/drawing/2014/main" id="{5D4C20E5-8D57-0085-21AF-9E8668A79558}"/>
              </a:ext>
            </a:extLst>
          </p:cNvPr>
          <p:cNvSpPr txBox="1">
            <a:spLocks noChangeArrowheads="1"/>
          </p:cNvSpPr>
          <p:nvPr/>
        </p:nvSpPr>
        <p:spPr>
          <a:xfrm>
            <a:off x="685800" y="152400"/>
            <a:ext cx="7772400" cy="81915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866" b="1" kern="1200">
                <a:solidFill>
                  <a:srgbClr val="3D3935"/>
                </a:solidFill>
                <a:latin typeface="Arial" panose="020B0604020202020204" pitchFamily="34" charset="0"/>
                <a:ea typeface="+mj-ea"/>
                <a:cs typeface="Arial" panose="020B0604020202020204" pitchFamily="34" charset="0"/>
              </a:defRPr>
            </a:lvl1pPr>
          </a:lstStyle>
          <a:p>
            <a:r>
              <a:rPr lang="en-US" altLang="en-US"/>
              <a:t>Problem: Replacing Text</a:t>
            </a:r>
            <a:endParaRPr lang="en-US" altLang="en-US" dirty="0"/>
          </a:p>
        </p:txBody>
      </p:sp>
    </p:spTree>
    <p:extLst>
      <p:ext uri="{BB962C8B-B14F-4D97-AF65-F5344CB8AC3E}">
        <p14:creationId xmlns:p14="http://schemas.microsoft.com/office/powerpoint/2010/main" val="4838542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4">
            <a:extLst>
              <a:ext uri="{FF2B5EF4-FFF2-40B4-BE49-F238E27FC236}">
                <a16:creationId xmlns:a16="http://schemas.microsoft.com/office/drawing/2014/main" id="{0E32BD19-07DF-8B41-B859-97BCABD6911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B530E69-CC5F-AB4B-AEFD-2D0630D87F51}" type="slidenum">
              <a:rPr lang="en-US" altLang="en-US" sz="1400" smtClean="0"/>
              <a:pPr>
                <a:spcBef>
                  <a:spcPct val="0"/>
                </a:spcBef>
                <a:buClrTx/>
                <a:buSzTx/>
                <a:buFontTx/>
                <a:buNone/>
              </a:pPr>
              <a:t>85</a:t>
            </a:fld>
            <a:endParaRPr lang="en-US" altLang="en-US" sz="1400"/>
          </a:p>
        </p:txBody>
      </p:sp>
      <p:sp>
        <p:nvSpPr>
          <p:cNvPr id="65538" name="Rectangle 2">
            <a:extLst>
              <a:ext uri="{FF2B5EF4-FFF2-40B4-BE49-F238E27FC236}">
                <a16:creationId xmlns:a16="http://schemas.microsoft.com/office/drawing/2014/main" id="{1C8A6926-EA2D-2E40-9418-91E053B1232A}"/>
              </a:ext>
            </a:extLst>
          </p:cNvPr>
          <p:cNvSpPr>
            <a:spLocks noGrp="1" noChangeArrowheads="1"/>
          </p:cNvSpPr>
          <p:nvPr>
            <p:ph type="title"/>
          </p:nvPr>
        </p:nvSpPr>
        <p:spPr>
          <a:xfrm>
            <a:off x="685800" y="152400"/>
            <a:ext cx="7772400" cy="819150"/>
          </a:xfrm>
        </p:spPr>
        <p:txBody>
          <a:bodyPr/>
          <a:lstStyle/>
          <a:p>
            <a:r>
              <a:rPr lang="en-US" altLang="en-US"/>
              <a:t>Problem: Replacing Text</a:t>
            </a:r>
          </a:p>
        </p:txBody>
      </p:sp>
      <p:pic>
        <p:nvPicPr>
          <p:cNvPr id="4" name="Picture 3">
            <a:extLst>
              <a:ext uri="{FF2B5EF4-FFF2-40B4-BE49-F238E27FC236}">
                <a16:creationId xmlns:a16="http://schemas.microsoft.com/office/drawing/2014/main" id="{09F179BF-DCD3-2621-FA60-A6295D0F1C41}"/>
              </a:ext>
            </a:extLst>
          </p:cNvPr>
          <p:cNvPicPr>
            <a:picLocks noChangeAspect="1"/>
          </p:cNvPicPr>
          <p:nvPr/>
        </p:nvPicPr>
        <p:blipFill rotWithShape="1">
          <a:blip r:embed="rId2"/>
          <a:srcRect r="31219" b="54228"/>
          <a:stretch/>
        </p:blipFill>
        <p:spPr>
          <a:xfrm>
            <a:off x="0" y="1763528"/>
            <a:ext cx="9144000" cy="3422920"/>
          </a:xfrm>
          <a:prstGeom prst="rect">
            <a:avLst/>
          </a:prstGeom>
        </p:spPr>
      </p:pic>
      <p:sp>
        <p:nvSpPr>
          <p:cNvPr id="5" name="Rectangle 2">
            <a:extLst>
              <a:ext uri="{FF2B5EF4-FFF2-40B4-BE49-F238E27FC236}">
                <a16:creationId xmlns:a16="http://schemas.microsoft.com/office/drawing/2014/main" id="{C89C59DF-121A-DB84-07AF-39DDBE38D47A}"/>
              </a:ext>
            </a:extLst>
          </p:cNvPr>
          <p:cNvSpPr txBox="1">
            <a:spLocks noChangeArrowheads="1"/>
          </p:cNvSpPr>
          <p:nvPr/>
        </p:nvSpPr>
        <p:spPr>
          <a:xfrm>
            <a:off x="122663" y="1062739"/>
            <a:ext cx="9144000" cy="609600"/>
          </a:xfrm>
          <a:prstGeom prst="rect">
            <a:avLst/>
          </a:prstGeom>
          <a:solidFill>
            <a:schemeClr val="bg1"/>
          </a:solidFill>
          <a:ln>
            <a:solidFill>
              <a:srgbClr val="F2120C"/>
            </a:solidFill>
          </a:ln>
        </p:spPr>
        <p:txBody>
          <a:bodyPr vert="horz" lIns="91440" tIns="45720" rIns="91440" bIns="45720" rtlCol="0" anchor="ctr">
            <a:noAutofit/>
          </a:bodyPr>
          <a:lstStyle>
            <a:lvl1pPr algn="l" defTabSz="914400" rtl="0" eaLnBrk="1" latinLnBrk="0" hangingPunct="1">
              <a:lnSpc>
                <a:spcPct val="100000"/>
              </a:lnSpc>
              <a:spcBef>
                <a:spcPct val="0"/>
              </a:spcBef>
              <a:buNone/>
              <a:defRPr sz="3866" b="1" kern="1200">
                <a:solidFill>
                  <a:srgbClr val="3D3935"/>
                </a:solidFill>
                <a:latin typeface="Arial" panose="020B0604020202020204" pitchFamily="34" charset="0"/>
                <a:ea typeface="+mj-ea"/>
                <a:cs typeface="Arial" panose="020B0604020202020204" pitchFamily="34" charset="0"/>
              </a:defRPr>
            </a:lvl1pPr>
          </a:lstStyle>
          <a:p>
            <a:r>
              <a:rPr lang="en-US" altLang="en-US" sz="2200" dirty="0"/>
              <a:t>Provide a Power Point Explanation of Each Part and Send it to </a:t>
            </a:r>
            <a:r>
              <a:rPr lang="en-US" altLang="en-US" sz="2200" dirty="0">
                <a:hlinkClick r:id="rId3"/>
              </a:rPr>
              <a:t>FaKeivanian@acu.edu.au</a:t>
            </a:r>
            <a:r>
              <a:rPr lang="en-US" altLang="en-US" sz="2200" dirty="0"/>
              <a:t> Calibri Font Size 28</a:t>
            </a:r>
          </a:p>
        </p:txBody>
      </p:sp>
    </p:spTree>
    <p:extLst>
      <p:ext uri="{BB962C8B-B14F-4D97-AF65-F5344CB8AC3E}">
        <p14:creationId xmlns:p14="http://schemas.microsoft.com/office/powerpoint/2010/main" val="2470213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19D909EA-EC89-0D42-93AF-651DF26420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A172C5-5FB2-7E47-9E77-C5AA1E315BE6}" type="slidenum">
              <a:rPr lang="en-US" altLang="en-US" sz="1400" smtClean="0"/>
              <a:pPr>
                <a:spcBef>
                  <a:spcPct val="0"/>
                </a:spcBef>
                <a:buClrTx/>
                <a:buSzTx/>
                <a:buFontTx/>
                <a:buNone/>
              </a:pPr>
              <a:t>9</a:t>
            </a:fld>
            <a:endParaRPr lang="en-US" altLang="en-US" sz="1400"/>
          </a:p>
        </p:txBody>
      </p:sp>
      <p:sp>
        <p:nvSpPr>
          <p:cNvPr id="58370" name="Rectangle 2">
            <a:extLst>
              <a:ext uri="{FF2B5EF4-FFF2-40B4-BE49-F238E27FC236}">
                <a16:creationId xmlns:a16="http://schemas.microsoft.com/office/drawing/2014/main" id="{2A85EDB3-4489-E245-A44E-6FE24D5EDDEA}"/>
              </a:ext>
            </a:extLst>
          </p:cNvPr>
          <p:cNvSpPr>
            <a:spLocks noGrp="1" noChangeArrowheads="1"/>
          </p:cNvSpPr>
          <p:nvPr>
            <p:ph type="title"/>
          </p:nvPr>
        </p:nvSpPr>
        <p:spPr>
          <a:xfrm>
            <a:off x="0" y="0"/>
            <a:ext cx="9144000" cy="971550"/>
          </a:xfrm>
        </p:spPr>
        <p:txBody>
          <a:bodyPr>
            <a:normAutofit fontScale="90000"/>
          </a:bodyPr>
          <a:lstStyle/>
          <a:p>
            <a:r>
              <a:rPr lang="en-US" dirty="0"/>
              <a:t>Obtaining File Properties and Manipulating Files</a:t>
            </a:r>
            <a:endParaRPr lang="en-US" altLang="en-US" b="1" dirty="0"/>
          </a:p>
        </p:txBody>
      </p:sp>
      <p:sp>
        <p:nvSpPr>
          <p:cNvPr id="58371" name="Rectangle 3">
            <a:extLst>
              <a:ext uri="{FF2B5EF4-FFF2-40B4-BE49-F238E27FC236}">
                <a16:creationId xmlns:a16="http://schemas.microsoft.com/office/drawing/2014/main" id="{E579DB5F-F394-214E-942E-3B5A8ED22770}"/>
              </a:ext>
            </a:extLst>
          </p:cNvPr>
          <p:cNvSpPr>
            <a:spLocks noGrp="1" noChangeArrowheads="1"/>
          </p:cNvSpPr>
          <p:nvPr>
            <p:ph type="body" idx="1"/>
          </p:nvPr>
        </p:nvSpPr>
        <p:spPr>
          <a:xfrm>
            <a:off x="84083" y="1143000"/>
            <a:ext cx="9059917" cy="4942490"/>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Introduction: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File class provides a wide range of methods to obtain file properties and perform file manipulations such as renaming, deleting, and creating directories. Understanding these methods is crucial for effective file management in any Java application.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Key Terms:</a:t>
            </a:r>
          </a:p>
          <a:p>
            <a:pPr eaLnBrk="0" fontAlgn="base" hangingPunct="0">
              <a:spcBef>
                <a:spcPct val="0"/>
              </a:spcBef>
              <a:spcAft>
                <a:spcPct val="0"/>
              </a:spcAft>
              <a:buClrTx/>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File Properties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Attributes of a file such as its size, last modified date, and read/write permissions.</a:t>
            </a:r>
          </a:p>
          <a:p>
            <a:pPr eaLnBrk="0" fontAlgn="base" hangingPunct="0">
              <a:spcBef>
                <a:spcPct val="0"/>
              </a:spcBef>
              <a:spcAft>
                <a:spcPct val="0"/>
              </a:spcAft>
              <a:buClrTx/>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File Manipulation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Actions performed on files, such as renaming or deleting.</a:t>
            </a:r>
          </a:p>
        </p:txBody>
      </p:sp>
    </p:spTree>
    <p:extLst>
      <p:ext uri="{BB962C8B-B14F-4D97-AF65-F5344CB8AC3E}">
        <p14:creationId xmlns:p14="http://schemas.microsoft.com/office/powerpoint/2010/main" val="27500508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CU Presentation">
  <a:themeElements>
    <a:clrScheme name="ACUColourScheme">
      <a:dk1>
        <a:srgbClr val="3C1053"/>
      </a:dk1>
      <a:lt1>
        <a:srgbClr val="FFFFFF"/>
      </a:lt1>
      <a:dk2>
        <a:srgbClr val="3C1053"/>
      </a:dk2>
      <a:lt2>
        <a:srgbClr val="E8E3DB"/>
      </a:lt2>
      <a:accent1>
        <a:srgbClr val="F2120C"/>
      </a:accent1>
      <a:accent2>
        <a:srgbClr val="3D3935"/>
      </a:accent2>
      <a:accent3>
        <a:srgbClr val="8C857B"/>
      </a:accent3>
      <a:accent4>
        <a:srgbClr val="3C1053"/>
      </a:accent4>
      <a:accent5>
        <a:srgbClr val="E8E3DB"/>
      </a:accent5>
      <a:accent6>
        <a:srgbClr val="70AD47"/>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solidFill>
              <a:srgbClr val="3D3935"/>
            </a:solidFill>
          </a:defRPr>
        </a:defPPr>
      </a:lstStyle>
    </a:txDef>
  </a:objectDefaults>
  <a:extraClrSchemeLst/>
  <a:extLst>
    <a:ext uri="{05A4C25C-085E-4340-85A3-A5531E510DB2}">
      <thm15:themeFamily xmlns:thm15="http://schemas.microsoft.com/office/thememl/2012/main" name="PPT_Template_4_3_V2.potx" id="{F3B38964-EE74-4E1D-A3FE-21D8EB788CBF}" vid="{2C9D612A-0DB5-43BD-9B9F-0A9FAAF24D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5DEF6BD4BDD0B4D90C52999A51E08F1" ma:contentTypeVersion="0" ma:contentTypeDescription="Create a new document." ma:contentTypeScope="" ma:versionID="c1892927898350893ffcead8fbd6d37e">
  <xsd:schema xmlns:xsd="http://www.w3.org/2001/XMLSchema" xmlns:xs="http://www.w3.org/2001/XMLSchema" xmlns:p="http://schemas.microsoft.com/office/2006/metadata/properties" xmlns:ns2="dacb8815-fc1e-42c3-abc2-788c5fc4ff9d" targetNamespace="http://schemas.microsoft.com/office/2006/metadata/properties" ma:root="true" ma:fieldsID="0c0b49e5e91276836d7310696bcb027a" ns2:_="">
    <xsd:import namespace="dacb8815-fc1e-42c3-abc2-788c5fc4ff9d"/>
    <xsd:element name="properties">
      <xsd:complexType>
        <xsd:sequence>
          <xsd:element name="documentManagement">
            <xsd:complexType>
              <xsd:all>
                <xsd:element ref="ns2:Category"/>
                <xsd:element ref="ns2:Sub_x002d_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cb8815-fc1e-42c3-abc2-788c5fc4ff9d" elementFormDefault="qualified">
    <xsd:import namespace="http://schemas.microsoft.com/office/2006/documentManagement/types"/>
    <xsd:import namespace="http://schemas.microsoft.com/office/infopath/2007/PartnerControls"/>
    <xsd:element name="Category" ma:index="8" ma:displayName="Category" ma:default="Logos and templates" ma:format="Dropdown" ma:internalName="Category">
      <xsd:simpleType>
        <xsd:restriction base="dms:Choice">
          <xsd:enumeration value="Staff Leadership"/>
          <xsd:enumeration value="Logos and templates"/>
          <xsd:enumeration value="Prizes and Awards"/>
          <xsd:enumeration value="Peter Faber"/>
          <xsd:enumeration value="Accreditation"/>
          <xsd:enumeration value="Database of Community Engagement"/>
          <xsd:enumeration value="National School Meeting"/>
          <xsd:enumeration value="Marketing and Events"/>
          <xsd:enumeration value="Academic Performance Review &amp; Planning"/>
        </xsd:restriction>
      </xsd:simpleType>
    </xsd:element>
    <xsd:element name="Sub_x002d_category" ma:index="9" nillable="true" ma:displayName="Year" ma:default="2016" ma:format="Dropdown" ma:internalName="Sub_x002d_category">
      <xsd:simpleType>
        <xsd:restriction base="dms:Choice">
          <xsd:enumeration value="2015"/>
          <xsd:enumeration value="2016"/>
          <xsd:enumeration value="2017"/>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ategory xmlns="dacb8815-fc1e-42c3-abc2-788c5fc4ff9d">Logos and templates</Category>
    <Sub_x002d_category xmlns="dacb8815-fc1e-42c3-abc2-788c5fc4ff9d">2017</Sub_x002d_category>
  </documentManagement>
</p:properties>
</file>

<file path=customXml/itemProps1.xml><?xml version="1.0" encoding="utf-8"?>
<ds:datastoreItem xmlns:ds="http://schemas.openxmlformats.org/officeDocument/2006/customXml" ds:itemID="{05866CA7-3031-48D4-BC56-8127880CD39C}">
  <ds:schemaRefs>
    <ds:schemaRef ds:uri="http://schemas.microsoft.com/sharepoint/v3/contenttype/forms"/>
  </ds:schemaRefs>
</ds:datastoreItem>
</file>

<file path=customXml/itemProps2.xml><?xml version="1.0" encoding="utf-8"?>
<ds:datastoreItem xmlns:ds="http://schemas.openxmlformats.org/officeDocument/2006/customXml" ds:itemID="{C0E1AAF5-FCF3-448E-ABDE-60F9267B98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cb8815-fc1e-42c3-abc2-788c5fc4ff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9D6D79-91EF-4340-8C3D-E484566A2E2F}">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acb8815-fc1e-42c3-abc2-788c5fc4ff9d"/>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PPT_Template_4_3_V2.potx</Template>
  <TotalTime>3000</TotalTime>
  <Words>5088</Words>
  <Application>Microsoft Office PowerPoint</Application>
  <PresentationFormat>On-screen Show (4:3)</PresentationFormat>
  <Paragraphs>449</Paragraphs>
  <Slides>85</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3</vt:i4>
      </vt:variant>
      <vt:variant>
        <vt:lpstr>Slide Titles</vt:lpstr>
      </vt:variant>
      <vt:variant>
        <vt:i4>85</vt:i4>
      </vt:variant>
    </vt:vector>
  </HeadingPairs>
  <TitlesOfParts>
    <vt:vector size="94" baseType="lpstr">
      <vt:lpstr>Arial</vt:lpstr>
      <vt:lpstr>Calibri</vt:lpstr>
      <vt:lpstr>Consolas</vt:lpstr>
      <vt:lpstr>Monotype Sorts</vt:lpstr>
      <vt:lpstr>Times New Roman</vt:lpstr>
      <vt:lpstr>ACU Presentation</vt:lpstr>
      <vt:lpstr>think-cell Slide</vt:lpstr>
      <vt:lpstr>Paintbrush Picture</vt:lpstr>
      <vt:lpstr>Picture</vt:lpstr>
      <vt:lpstr>PowerPoint Presentation</vt:lpstr>
      <vt:lpstr>The File Class</vt:lpstr>
      <vt:lpstr>The File Class</vt:lpstr>
      <vt:lpstr>The File Class</vt:lpstr>
      <vt:lpstr>The File Class</vt:lpstr>
      <vt:lpstr>The File Class</vt:lpstr>
      <vt:lpstr>The File Class</vt:lpstr>
      <vt:lpstr>Obtaining file properties and manipulating file</vt:lpstr>
      <vt:lpstr>Obtaining File Properties and Manipulating Files</vt:lpstr>
      <vt:lpstr>Obtaining File Properties and Manipulating Files</vt:lpstr>
      <vt:lpstr>Obtaining File Properties and Manipulating Files</vt:lpstr>
      <vt:lpstr>Obtaining File Properties and Manipulating Files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Problem: Explore File Properties</vt:lpstr>
      <vt:lpstr>Text I/O</vt:lpstr>
      <vt:lpstr>Text I/O</vt:lpstr>
      <vt:lpstr>Text I/O</vt:lpstr>
      <vt:lpstr>Text I/O</vt:lpstr>
      <vt:lpstr>Text I/O</vt:lpstr>
      <vt:lpstr>Text I/O</vt:lpstr>
      <vt:lpstr>Writing Data Using PrintWriter </vt:lpstr>
      <vt:lpstr>Writing Data Using PrintWriter </vt:lpstr>
      <vt:lpstr>Writing Data Using PrintWriter </vt:lpstr>
      <vt:lpstr>Writing Data Using PrintWriter </vt:lpstr>
      <vt:lpstr>Writing Data Using PrintWriter </vt:lpstr>
      <vt:lpstr>Writing Data Using PrintWriter </vt:lpstr>
      <vt:lpstr>Writing Data Using PrintWriter </vt:lpstr>
      <vt:lpstr>Writing Data Using PrintWriter </vt:lpstr>
      <vt:lpstr>Writing Data Using PrintWriter </vt:lpstr>
      <vt:lpstr>Writing Data Using PrintWriter </vt:lpstr>
      <vt:lpstr>Writing Data Using PrintWriter </vt:lpstr>
      <vt:lpstr>Writing Data Using PrintWriter </vt:lpstr>
      <vt:lpstr>Writing Data Using PrintWriter </vt:lpstr>
      <vt:lpstr>Writing Data Using PrintWriter </vt:lpstr>
      <vt:lpstr>Writing Data Using PrintWriter </vt:lpstr>
      <vt:lpstr>Writing Data Using PrintWriter </vt:lpstr>
      <vt:lpstr>Writing Data Using PrintWriter </vt:lpstr>
      <vt:lpstr>Try-with-resources</vt:lpstr>
      <vt:lpstr>Try-with-resources</vt:lpstr>
      <vt:lpstr>Try-with-resources</vt:lpstr>
      <vt:lpstr>Reading Data Using Scanner </vt:lpstr>
      <vt:lpstr>Reading Data Using Scanner </vt:lpstr>
      <vt:lpstr>Reading Data Using Scanner </vt:lpstr>
      <vt:lpstr>Reading Data Using Scanner </vt:lpstr>
      <vt:lpstr>Reading Data Using Scanner </vt:lpstr>
      <vt:lpstr>Reading Data Using Scanner </vt:lpstr>
      <vt:lpstr>Reading Data Using Scanner </vt:lpstr>
      <vt:lpstr>Provide a Power Point Explanation of Each Part and Send it to FaKeivanian@acu.edu.au Calibri Font Size 28</vt:lpstr>
      <vt:lpstr>Provide a Power Point Explanation of Each Part and Send it to FaKeivanian@acu.edu.au Calibri Font Size 28</vt:lpstr>
      <vt:lpstr>Command-line arguments </vt:lpstr>
      <vt:lpstr>Problem: Replacing Text</vt:lpstr>
      <vt:lpstr>Problem: Replacing Text</vt:lpstr>
      <vt:lpstr>Problem: Replacing Text</vt:lpstr>
      <vt:lpstr>Problem: Replacing Text</vt:lpstr>
      <vt:lpstr>Provide a Power Point Explanation of Each Part and Send it to FaKeivanian@acu.edu.au Calibri Font Size 28</vt:lpstr>
      <vt:lpstr>Problem: Replacing Text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ACU Presentation</dc:title>
  <dc:creator>Husnen Rupani;Simone.Byrnes@acu.edu.au</dc:creator>
  <cp:lastModifiedBy>Farshid Keivanian</cp:lastModifiedBy>
  <cp:revision>554</cp:revision>
  <cp:lastPrinted>2017-08-03T04:07:41Z</cp:lastPrinted>
  <dcterms:created xsi:type="dcterms:W3CDTF">2017-05-11T09:33:32Z</dcterms:created>
  <dcterms:modified xsi:type="dcterms:W3CDTF">2024-08-27T01:48:14Z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0x01010075DEF6BD4BDD0B4D90C52999A51E08F1</vt:lpwstr>
  </property>
</Properties>
</file>